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F1F1F1"/>
                </a:solidFill>
                <a:latin typeface="微软雅黑"/>
                <a:cs typeface="微软雅黑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3180" y="531291"/>
            <a:ext cx="186055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FF00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9035" y="1051365"/>
            <a:ext cx="7924165" cy="4646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1F1F1"/>
                </a:solidFill>
                <a:latin typeface="微软雅黑"/>
                <a:cs typeface="微软雅黑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6289" y="408977"/>
            <a:ext cx="7341234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 b="0">
                <a:latin typeface="黑体"/>
                <a:cs typeface="黑体"/>
              </a:rPr>
              <a:t>2021年执业药师资格考试（网络贵宾班</a:t>
            </a:r>
            <a:r>
              <a:rPr dirty="0" sz="3200" spc="5" b="0">
                <a:latin typeface="黑体"/>
                <a:cs typeface="黑体"/>
              </a:rPr>
              <a:t>）</a:t>
            </a:r>
            <a:endParaRPr sz="3200">
              <a:latin typeface="黑体"/>
              <a:cs typeface="黑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5889" y="2759748"/>
            <a:ext cx="3580765" cy="217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>
                <a:solidFill>
                  <a:srgbClr val="FFFF00"/>
                </a:solidFill>
                <a:latin typeface="黑体"/>
                <a:cs typeface="黑体"/>
              </a:rPr>
              <a:t>药事管理与法</a:t>
            </a:r>
            <a:r>
              <a:rPr dirty="0" sz="4000" spc="-5">
                <a:solidFill>
                  <a:srgbClr val="FFFF00"/>
                </a:solidFill>
                <a:latin typeface="黑体"/>
                <a:cs typeface="黑体"/>
              </a:rPr>
              <a:t>规</a:t>
            </a:r>
            <a:endParaRPr sz="4000">
              <a:latin typeface="黑体"/>
              <a:cs typeface="黑体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</a:pPr>
            <a:r>
              <a:rPr dirty="0" sz="3200">
                <a:solidFill>
                  <a:srgbClr val="F1F1F1"/>
                </a:solidFill>
                <a:latin typeface="黑体"/>
                <a:cs typeface="黑体"/>
              </a:rPr>
              <a:t>冯思</a:t>
            </a:r>
            <a:r>
              <a:rPr dirty="0" sz="3200" spc="5">
                <a:solidFill>
                  <a:srgbClr val="F1F1F1"/>
                </a:solidFill>
                <a:latin typeface="黑体"/>
                <a:cs typeface="黑体"/>
              </a:rPr>
              <a:t>杰</a:t>
            </a:r>
            <a:endParaRPr sz="32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851" y="242315"/>
            <a:ext cx="1752600" cy="2395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7374" y="2716695"/>
            <a:ext cx="1625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00"/>
                </a:solidFill>
                <a:latin typeface="微软雅黑"/>
                <a:cs typeface="微软雅黑"/>
              </a:rPr>
              <a:t>红甲绿乙绿指南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51988" y="208788"/>
            <a:ext cx="2327148" cy="2488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162109" y="2707043"/>
            <a:ext cx="18542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00"/>
                </a:solidFill>
                <a:latin typeface="微软雅黑"/>
                <a:cs typeface="微软雅黑"/>
              </a:rPr>
              <a:t>国家免疫规划疫苗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40323" y="300227"/>
            <a:ext cx="1237487" cy="10241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7783" y="3113532"/>
            <a:ext cx="7056120" cy="3130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39" y="826135"/>
            <a:ext cx="24644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0">
                <a:solidFill>
                  <a:srgbClr val="00FF00"/>
                </a:solidFill>
                <a:latin typeface="黑体"/>
                <a:cs typeface="黑体"/>
              </a:rPr>
              <a:t>二、相关年</a:t>
            </a:r>
            <a:r>
              <a:rPr dirty="0" sz="3200" spc="5" b="0">
                <a:solidFill>
                  <a:srgbClr val="00FF00"/>
                </a:solidFill>
                <a:latin typeface="黑体"/>
                <a:cs typeface="黑体"/>
              </a:rPr>
              <a:t>限</a:t>
            </a:r>
            <a:endParaRPr sz="3200">
              <a:latin typeface="黑体"/>
              <a:cs typeface="黑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337191"/>
            <a:ext cx="7188200" cy="439293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2908300">
              <a:lnSpc>
                <a:spcPct val="100000"/>
              </a:lnSpc>
              <a:spcBef>
                <a:spcPts val="1155"/>
              </a:spcBef>
            </a:pPr>
            <a:r>
              <a:rPr dirty="0" sz="2800" spc="-5">
                <a:solidFill>
                  <a:srgbClr val="FFFF00"/>
                </a:solidFill>
                <a:latin typeface="黑体"/>
                <a:cs typeface="黑体"/>
              </a:rPr>
              <a:t>5 年</a:t>
            </a:r>
            <a:endParaRPr sz="2800">
              <a:latin typeface="黑体"/>
              <a:cs typeface="黑体"/>
            </a:endParaRPr>
          </a:p>
          <a:p>
            <a:pPr marL="12700" marR="5080">
              <a:lnSpc>
                <a:spcPct val="129900"/>
              </a:lnSpc>
              <a:spcBef>
                <a:spcPts val="50"/>
              </a:spcBef>
              <a:tabLst>
                <a:tab pos="321246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1：药品生产许可证、药品经营许可证、医疗机构制剂 许可证、药品注册证	5年有效期满前6个月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4888865" algn="l"/>
                <a:tab pos="519366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2：互联网药品信息服务资格有效期	5	年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3：执业药师注册证---5年—30日前</a:t>
            </a:r>
            <a:endParaRPr sz="2400">
              <a:latin typeface="黑体"/>
              <a:cs typeface="黑体"/>
            </a:endParaRPr>
          </a:p>
          <a:p>
            <a:pPr marL="2908300">
              <a:lnSpc>
                <a:spcPct val="100000"/>
              </a:lnSpc>
              <a:spcBef>
                <a:spcPts val="860"/>
              </a:spcBef>
              <a:tabLst>
                <a:tab pos="3212465" algn="l"/>
              </a:tabLst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3	年</a:t>
            </a:r>
            <a:endParaRPr sz="2400">
              <a:latin typeface="黑体"/>
              <a:cs typeface="黑体"/>
            </a:endParaRPr>
          </a:p>
          <a:p>
            <a:pPr marL="469900" indent="-45720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医疗机构制剂批准文号---3年前3个月</a:t>
            </a:r>
            <a:endParaRPr sz="2400">
              <a:latin typeface="黑体"/>
              <a:cs typeface="黑体"/>
            </a:endParaRPr>
          </a:p>
          <a:p>
            <a:pPr marL="469900" indent="-45720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印鉴卡—3年前3个月</a:t>
            </a:r>
            <a:endParaRPr sz="2400">
              <a:latin typeface="黑体"/>
              <a:cs typeface="黑体"/>
            </a:endParaRPr>
          </a:p>
          <a:p>
            <a:pPr marL="469900" indent="-45720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基药目录调整：每3年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980" y="572770"/>
            <a:ext cx="2819400" cy="1698625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marL="1725930">
              <a:lnSpc>
                <a:spcPct val="100000"/>
              </a:lnSpc>
              <a:spcBef>
                <a:spcPts val="166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2</a:t>
            </a:r>
            <a:r>
              <a:rPr dirty="0" sz="2400" spc="-2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年</a:t>
            </a:r>
            <a:endParaRPr sz="2400">
              <a:latin typeface="微软雅黑"/>
              <a:cs typeface="微软雅黑"/>
            </a:endParaRPr>
          </a:p>
          <a:p>
            <a:pPr marL="102870">
              <a:lnSpc>
                <a:spcPct val="100000"/>
              </a:lnSpc>
              <a:spcBef>
                <a:spcPts val="1560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1.</a:t>
            </a:r>
            <a:r>
              <a:rPr dirty="0" sz="2400" spc="-1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出口销售证明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省份简称XXXXXXXX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9490" y="1880234"/>
            <a:ext cx="338962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证明出具年份+</a:t>
            </a:r>
            <a:r>
              <a:rPr dirty="0" sz="2400" spc="-9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流水号。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980" y="2245995"/>
            <a:ext cx="8255000" cy="3962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93980">
              <a:lnSpc>
                <a:spcPct val="120000"/>
              </a:lnSpc>
              <a:spcBef>
                <a:spcPts val="9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有效期不超过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年，且不应超过申请资料中所有证明文件的 有效期，届满前重新申请。</a:t>
            </a:r>
            <a:endParaRPr sz="2400">
              <a:latin typeface="微软雅黑"/>
              <a:cs typeface="微软雅黑"/>
            </a:endParaRPr>
          </a:p>
          <a:p>
            <a:pPr marL="697865" indent="-342265">
              <a:lnSpc>
                <a:spcPct val="100000"/>
              </a:lnSpc>
              <a:spcBef>
                <a:spcPts val="580"/>
              </a:spcBef>
              <a:buAutoNum type="arabicPeriod" startAt="2"/>
              <a:tabLst>
                <a:tab pos="6978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三品一械广告批准文号</a:t>
            </a:r>
            <a:endParaRPr sz="2400">
              <a:latin typeface="微软雅黑"/>
              <a:cs typeface="微软雅黑"/>
            </a:endParaRPr>
          </a:p>
          <a:p>
            <a:pPr marL="12700" marR="600075">
              <a:lnSpc>
                <a:spcPct val="149100"/>
              </a:lnSpc>
              <a:tabLst>
                <a:tab pos="3289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_	药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/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械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/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食健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/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食特广审（视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/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声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/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文）第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000000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-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00000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号 有效期截止日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+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广告文号流水号。</a:t>
            </a:r>
            <a:endParaRPr sz="2400">
              <a:latin typeface="微软雅黑"/>
              <a:cs typeface="微软雅黑"/>
            </a:endParaRPr>
          </a:p>
          <a:p>
            <a:pPr marL="355600" marR="5080" indent="-342900">
              <a:lnSpc>
                <a:spcPct val="120000"/>
              </a:lnSpc>
              <a:spcBef>
                <a:spcPts val="83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有效期与产品注册证、备案凭证或生产许可最短有效期一致。 文件未规定有效期，有效期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年。</a:t>
            </a:r>
            <a:endParaRPr sz="2400">
              <a:latin typeface="微软雅黑"/>
              <a:cs typeface="微软雅黑"/>
            </a:endParaRPr>
          </a:p>
          <a:p>
            <a:pPr marL="354965" indent="-342265">
              <a:lnSpc>
                <a:spcPct val="100000"/>
              </a:lnSpc>
              <a:spcBef>
                <a:spcPts val="1415"/>
              </a:spcBef>
              <a:buAutoNum type="arabicPeriod" startAt="3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医保谈判药品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年期限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1284" y="665353"/>
            <a:ext cx="7832725" cy="5913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2593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※ 1</a:t>
            </a:r>
            <a:r>
              <a:rPr dirty="0" sz="2400" spc="-15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年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015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1：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麻精一药品运输证明有效期---市药监局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—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不跨年度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015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2：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精麻邮寄证明---市药监局---一证一次有效，存</a:t>
            </a:r>
            <a:r>
              <a:rPr dirty="0" sz="2400" spc="-2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1</a:t>
            </a:r>
            <a:r>
              <a:rPr dirty="0" sz="2400" spc="-2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</a:t>
            </a:r>
            <a:endParaRPr sz="2400">
              <a:latin typeface="微软雅黑"/>
              <a:cs typeface="微软雅黑"/>
            </a:endParaRPr>
          </a:p>
          <a:p>
            <a:pPr marL="12700" marR="3024505">
              <a:lnSpc>
                <a:spcPts val="4900"/>
              </a:lnSpc>
              <a:spcBef>
                <a:spcPts val="495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3.</a:t>
            </a:r>
            <a:r>
              <a:rPr dirty="0" sz="2400" spc="-9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蛋肽《进口准许证》有效期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年。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4.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《进口药材批件》有效期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5.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全国辅助用药目录调整间隔不少于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年。</a:t>
            </a:r>
            <a:endParaRPr sz="2400">
              <a:latin typeface="微软雅黑"/>
              <a:cs typeface="微软雅黑"/>
            </a:endParaRPr>
          </a:p>
          <a:p>
            <a:pPr marL="1544955">
              <a:lnSpc>
                <a:spcPct val="100000"/>
              </a:lnSpc>
              <a:spcBef>
                <a:spcPts val="2015"/>
              </a:spcBef>
            </a:pPr>
            <a:r>
              <a:rPr dirty="0" sz="2400" spc="-5">
                <a:solidFill>
                  <a:srgbClr val="FFFF00"/>
                </a:solidFill>
                <a:latin typeface="微软雅黑"/>
                <a:cs typeface="微软雅黑"/>
              </a:rPr>
              <a:t>※3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个月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015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《药品类易制毒化学品购用证明》有效期为</a:t>
            </a:r>
            <a:r>
              <a:rPr dirty="0" sz="2400" spc="-1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3</a:t>
            </a:r>
            <a:r>
              <a:rPr dirty="0" sz="2400" spc="-1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个月</a:t>
            </a:r>
            <a:endParaRPr sz="2400">
              <a:latin typeface="微软雅黑"/>
              <a:cs typeface="微软雅黑"/>
            </a:endParaRPr>
          </a:p>
          <a:p>
            <a:pPr marL="355600" marR="5080" indent="-342900">
              <a:lnSpc>
                <a:spcPct val="15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2</a:t>
            </a:r>
            <a:r>
              <a:rPr dirty="0" sz="2400" spc="-10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蛋肽《出口准许证》--不跨年度）--次使用（因故延期，  可办一次延期换证）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1390" y="504825"/>
            <a:ext cx="1142365" cy="3600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b="0">
                <a:latin typeface="黑体"/>
                <a:cs typeface="黑体"/>
              </a:rPr>
              <a:t>保存期</a:t>
            </a:r>
            <a:r>
              <a:rPr dirty="0" sz="2200" spc="-5" b="0">
                <a:latin typeface="黑体"/>
                <a:cs typeface="黑体"/>
              </a:rPr>
              <a:t>限</a:t>
            </a:r>
            <a:endParaRPr sz="2200">
              <a:latin typeface="黑体"/>
              <a:cs typeface="黑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831" y="840105"/>
            <a:ext cx="8712200" cy="5810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6865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solidFill>
                  <a:srgbClr val="FFFF00"/>
                </a:solidFill>
                <a:latin typeface="黑体"/>
                <a:cs typeface="黑体"/>
              </a:rPr>
              <a:t>和有效期有</a:t>
            </a:r>
            <a:r>
              <a:rPr dirty="0" sz="2200" spc="-5">
                <a:solidFill>
                  <a:srgbClr val="FFFF00"/>
                </a:solidFill>
                <a:latin typeface="黑体"/>
                <a:cs typeface="黑体"/>
              </a:rPr>
              <a:t>关</a:t>
            </a:r>
            <a:endParaRPr sz="22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Times New Roman"/>
              <a:cs typeface="Times New Roman"/>
            </a:endParaRPr>
          </a:p>
          <a:p>
            <a:pPr marL="457834" indent="-305435">
              <a:lnSpc>
                <a:spcPct val="100000"/>
              </a:lnSpc>
              <a:buSzPct val="95833"/>
              <a:buAutoNum type="arabicPeriod"/>
              <a:tabLst>
                <a:tab pos="457834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毒、易制毒、蛋肽、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有效期后至少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</a:t>
            </a:r>
            <a:endParaRPr sz="2400">
              <a:latin typeface="微软雅黑"/>
              <a:cs typeface="微软雅黑"/>
            </a:endParaRPr>
          </a:p>
          <a:p>
            <a:pPr marL="470534" indent="-305435">
              <a:lnSpc>
                <a:spcPct val="100000"/>
              </a:lnSpc>
              <a:spcBef>
                <a:spcPts val="1360"/>
              </a:spcBef>
              <a:buSzPct val="95833"/>
              <a:buAutoNum type="arabicPeriod"/>
              <a:tabLst>
                <a:tab pos="470534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医疗器械：</a:t>
            </a:r>
            <a:endParaRPr sz="2400">
              <a:latin typeface="黑体"/>
              <a:cs typeface="黑体"/>
            </a:endParaRPr>
          </a:p>
          <a:p>
            <a:pPr marL="355600" marR="75565" indent="17780">
              <a:lnSpc>
                <a:spcPct val="127299"/>
              </a:lnSpc>
              <a:spcBef>
                <a:spcPts val="72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经营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企业购进销售记录：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有效期后至少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年；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无有效期不少于5 年。</a:t>
            </a:r>
            <a:endParaRPr sz="2400">
              <a:latin typeface="黑体"/>
              <a:cs typeface="黑体"/>
            </a:endParaRPr>
          </a:p>
          <a:p>
            <a:pPr marL="12700" marR="157480" indent="457200">
              <a:lnSpc>
                <a:spcPct val="149800"/>
              </a:lnSpc>
              <a:spcBef>
                <a:spcPts val="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使用单位进货查验记录：规定使用期限届满后2年或使用终止 后2年，大型规定使用期限届满后5年，</a:t>
            </a:r>
            <a:endParaRPr sz="2400">
              <a:latin typeface="黑体"/>
              <a:cs typeface="黑体"/>
            </a:endParaRPr>
          </a:p>
          <a:p>
            <a:pPr marL="355600">
              <a:lnSpc>
                <a:spcPct val="100000"/>
              </a:lnSpc>
              <a:spcBef>
                <a:spcPts val="860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使用单位校准保养维护记录：使用期限终止后至少5年。</a:t>
            </a:r>
            <a:endParaRPr sz="2400">
              <a:latin typeface="黑体"/>
              <a:cs typeface="黑体"/>
            </a:endParaRPr>
          </a:p>
          <a:p>
            <a:pPr marL="622935" indent="-305435">
              <a:lnSpc>
                <a:spcPct val="100000"/>
              </a:lnSpc>
              <a:spcBef>
                <a:spcPts val="1435"/>
              </a:spcBef>
              <a:buSzPct val="95833"/>
              <a:buAutoNum type="arabicPeriod" startAt="3"/>
              <a:tabLst>
                <a:tab pos="62293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精麻专用帐册</a:t>
            </a:r>
            <a:endParaRPr sz="2400">
              <a:latin typeface="黑体"/>
              <a:cs typeface="黑体"/>
            </a:endParaRPr>
          </a:p>
          <a:p>
            <a:pPr marL="192405">
              <a:lnSpc>
                <a:spcPct val="100000"/>
              </a:lnSpc>
              <a:spcBef>
                <a:spcPts val="1510"/>
              </a:spcBef>
              <a:tabLst>
                <a:tab pos="506920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企业，疫苗记录：有效期后至少5年	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医院精麻专用帐册至少</a:t>
            </a:r>
            <a:r>
              <a:rPr dirty="0" sz="2400" spc="-5">
                <a:solidFill>
                  <a:srgbClr val="FFFF00"/>
                </a:solidFill>
                <a:latin typeface="微软雅黑"/>
                <a:cs typeface="微软雅黑"/>
              </a:rPr>
              <a:t>3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年</a:t>
            </a:r>
            <a:endParaRPr sz="2400">
              <a:latin typeface="微软雅黑"/>
              <a:cs typeface="微软雅黑"/>
            </a:endParaRPr>
          </a:p>
          <a:p>
            <a:pPr marL="469900" indent="-457200">
              <a:lnSpc>
                <a:spcPct val="100000"/>
              </a:lnSpc>
              <a:spcBef>
                <a:spcPts val="1360"/>
              </a:spcBef>
              <a:buSzPct val="95833"/>
              <a:buAutoNum type="arabicPeriod" startAt="4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医疗机构购进（验收）记录：超过有效期1年，不得少于3年。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390" y="1190180"/>
            <a:ext cx="7466330" cy="3959860"/>
          </a:xfrm>
          <a:prstGeom prst="rect">
            <a:avLst/>
          </a:prstGeom>
        </p:spPr>
        <p:txBody>
          <a:bodyPr wrap="square" lIns="0" tIns="223520" rIns="0" bIns="0" rtlCol="0" vert="horz">
            <a:spAutoFit/>
          </a:bodyPr>
          <a:lstStyle/>
          <a:p>
            <a:pPr marL="1545590">
              <a:lnSpc>
                <a:spcPct val="100000"/>
              </a:lnSpc>
              <a:spcBef>
                <a:spcPts val="176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至少</a:t>
            </a:r>
            <a:r>
              <a:rPr dirty="0" sz="2400" spc="-5">
                <a:solidFill>
                  <a:srgbClr val="FFFF00"/>
                </a:solidFill>
                <a:latin typeface="微软雅黑"/>
                <a:cs typeface="微软雅黑"/>
              </a:rPr>
              <a:t>5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年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66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GSP--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药品购进、销售、验收记录---批发、零售；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66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毒生产记录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66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药品追溯数据记录和凭证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66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医疗机构首次购进加盖供货单位原印章的证明复印件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29900"/>
              </a:lnSpc>
              <a:spcBef>
                <a:spcPts val="795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上市许可的新药相关发明专利权期限补偿不超过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5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年， 新药批准后总有效专利期限不超过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14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年。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061" y="1257605"/>
            <a:ext cx="7340600" cy="441452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774700">
              <a:lnSpc>
                <a:spcPct val="100000"/>
              </a:lnSpc>
              <a:spcBef>
                <a:spcPts val="1540"/>
              </a:spcBef>
              <a:tabLst>
                <a:tab pos="1847214" algn="l"/>
              </a:tabLst>
            </a:pPr>
            <a:r>
              <a:rPr dirty="0" sz="2400" b="1">
                <a:solidFill>
                  <a:srgbClr val="FFFF00"/>
                </a:solidFill>
                <a:latin typeface="黑体"/>
                <a:cs typeface="黑体"/>
              </a:rPr>
              <a:t>考</a:t>
            </a:r>
            <a:r>
              <a:rPr dirty="0" sz="2400" spc="-10" b="1">
                <a:solidFill>
                  <a:srgbClr val="FFFF00"/>
                </a:solidFill>
                <a:latin typeface="黑体"/>
                <a:cs typeface="黑体"/>
              </a:rPr>
              <a:t>点	</a:t>
            </a:r>
            <a:r>
              <a:rPr dirty="0" sz="2400" b="1">
                <a:solidFill>
                  <a:srgbClr val="FFFF00"/>
                </a:solidFill>
                <a:latin typeface="黑体"/>
                <a:cs typeface="黑体"/>
              </a:rPr>
              <a:t>医疗器械销售记录具体要</a:t>
            </a:r>
            <a:r>
              <a:rPr dirty="0" sz="2400" spc="-10" b="1">
                <a:solidFill>
                  <a:srgbClr val="FFFF00"/>
                </a:solidFill>
                <a:latin typeface="黑体"/>
                <a:cs typeface="黑体"/>
              </a:rPr>
              <a:t>求</a:t>
            </a:r>
            <a:endParaRPr sz="2400">
              <a:latin typeface="黑体"/>
              <a:cs typeface="黑体"/>
            </a:endParaRPr>
          </a:p>
          <a:p>
            <a:pPr marL="12700" marR="5080" indent="152400">
              <a:lnSpc>
                <a:spcPct val="150000"/>
              </a:lnSpc>
              <a:buAutoNum type="arabicPeriod"/>
              <a:tabLst>
                <a:tab pos="621665" algn="l"/>
                <a:tab pos="6223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三类经营企业应有符合医疗器械经营质量管理要求 的计算机信息管理系统，产品可追溯，其他鼓励。</a:t>
            </a:r>
            <a:endParaRPr sz="2400">
              <a:latin typeface="黑体"/>
              <a:cs typeface="黑体"/>
            </a:endParaRPr>
          </a:p>
          <a:p>
            <a:pPr marL="12700" marR="5080">
              <a:lnSpc>
                <a:spcPct val="15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二、三类批发及三类零售，应建销售记录制度,批发 企业购进贮存销售记录可追溯，其他鼓励。</a:t>
            </a:r>
            <a:endParaRPr sz="2400">
              <a:latin typeface="黑体"/>
              <a:cs typeface="黑体"/>
            </a:endParaRPr>
          </a:p>
          <a:p>
            <a:pPr marL="318135" indent="-30543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1813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经营企业建立相应的质量管理记录。</a:t>
            </a:r>
            <a:endParaRPr sz="2400">
              <a:latin typeface="黑体"/>
              <a:cs typeface="黑体"/>
            </a:endParaRPr>
          </a:p>
          <a:p>
            <a:pPr marL="12700" marR="5080">
              <a:lnSpc>
                <a:spcPct val="150000"/>
              </a:lnSpc>
              <a:buAutoNum type="arabicPeriod"/>
              <a:tabLst>
                <a:tab pos="31813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医疗器械使用单位应当善保存购入第三类医疗器械的 原始资料，确保信息具有可追溯性。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727" y="831761"/>
            <a:ext cx="33972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0">
                <a:solidFill>
                  <a:srgbClr val="00FF00"/>
                </a:solidFill>
                <a:latin typeface="微软雅黑"/>
                <a:cs typeface="微软雅黑"/>
              </a:rPr>
              <a:t>三</a:t>
            </a:r>
            <a:r>
              <a:rPr dirty="0" sz="3200" spc="5" b="0">
                <a:solidFill>
                  <a:srgbClr val="00FF00"/>
                </a:solidFill>
                <a:latin typeface="微软雅黑"/>
                <a:cs typeface="微软雅黑"/>
              </a:rPr>
              <a:t>、</a:t>
            </a:r>
            <a:r>
              <a:rPr dirty="0" sz="3200" spc="-105" b="0">
                <a:solidFill>
                  <a:srgbClr val="00FF00"/>
                </a:solidFill>
                <a:latin typeface="微软雅黑"/>
                <a:cs typeface="微软雅黑"/>
              </a:rPr>
              <a:t> </a:t>
            </a:r>
            <a:r>
              <a:rPr dirty="0" sz="3200" b="0">
                <a:solidFill>
                  <a:srgbClr val="00FF00"/>
                </a:solidFill>
                <a:latin typeface="微软雅黑"/>
                <a:cs typeface="微软雅黑"/>
              </a:rPr>
              <a:t>法的基本概</a:t>
            </a:r>
            <a:r>
              <a:rPr dirty="0" sz="3200" spc="5" b="0">
                <a:solidFill>
                  <a:srgbClr val="00FF00"/>
                </a:solidFill>
                <a:latin typeface="微软雅黑"/>
                <a:cs typeface="微软雅黑"/>
              </a:rPr>
              <a:t>念</a:t>
            </a:r>
            <a:endParaRPr sz="32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1362" y="1332775"/>
            <a:ext cx="7950200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法律体系、行政许可、复议、强制（措施、执行）、诉讼、 法律责任</a:t>
            </a:r>
            <a:endParaRPr sz="2400">
              <a:latin typeface="微软雅黑"/>
              <a:cs typeface="微软雅黑"/>
            </a:endParaRPr>
          </a:p>
          <a:p>
            <a:pPr marL="12700" marR="427228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（民事、行政、刑事）定义 假劣药行政责任、刑事责任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违反疫苗管理规定相关行政和刑事责任</a:t>
            </a:r>
            <a:endParaRPr sz="2400">
              <a:latin typeface="微软雅黑"/>
              <a:cs typeface="微软雅黑"/>
            </a:endParaRPr>
          </a:p>
          <a:p>
            <a:pPr marL="12700" marR="213868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无证生产经营定义、未经批准进口药品处罚 禁业相关情形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回扣相关处罚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227" y="564299"/>
            <a:ext cx="2624455" cy="2768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5100" marR="5080" indent="-152400">
              <a:lnSpc>
                <a:spcPct val="150000"/>
              </a:lnSpc>
              <a:spcBef>
                <a:spcPts val="100"/>
              </a:spcBef>
            </a:pPr>
            <a:r>
              <a:rPr dirty="0" b="0">
                <a:latin typeface="微软雅黑"/>
                <a:cs typeface="微软雅黑"/>
              </a:rPr>
              <a:t>【</a:t>
            </a:r>
            <a:r>
              <a:rPr dirty="0" spc="-5" b="0">
                <a:latin typeface="微软雅黑"/>
                <a:cs typeface="微软雅黑"/>
              </a:rPr>
              <a:t>B</a:t>
            </a:r>
            <a:r>
              <a:rPr dirty="0" b="0">
                <a:latin typeface="微软雅黑"/>
                <a:cs typeface="微软雅黑"/>
              </a:rPr>
              <a:t>型题】</a:t>
            </a:r>
            <a:r>
              <a:rPr dirty="0" spc="-100" b="0">
                <a:latin typeface="微软雅黑"/>
                <a:cs typeface="微软雅黑"/>
              </a:rPr>
              <a:t> </a:t>
            </a:r>
            <a:r>
              <a:rPr dirty="0" b="0">
                <a:solidFill>
                  <a:srgbClr val="F1F1F1"/>
                </a:solidFill>
                <a:latin typeface="微软雅黑"/>
                <a:cs typeface="微软雅黑"/>
              </a:rPr>
              <a:t>【</a:t>
            </a:r>
            <a:r>
              <a:rPr dirty="0" spc="-5" b="0">
                <a:solidFill>
                  <a:srgbClr val="F1F1F1"/>
                </a:solidFill>
                <a:latin typeface="微软雅黑"/>
                <a:cs typeface="微软雅黑"/>
              </a:rPr>
              <a:t>6-8</a:t>
            </a:r>
            <a:r>
              <a:rPr dirty="0" b="0">
                <a:solidFill>
                  <a:srgbClr val="F1F1F1"/>
                </a:solidFill>
                <a:latin typeface="微软雅黑"/>
                <a:cs typeface="微软雅黑"/>
              </a:rPr>
              <a:t>】 A.法律</a:t>
            </a:r>
          </a:p>
          <a:p>
            <a:pPr marL="165100" marR="650875">
              <a:lnSpc>
                <a:spcPct val="150000"/>
              </a:lnSpc>
            </a:pPr>
            <a:r>
              <a:rPr dirty="0" spc="-5" b="0">
                <a:solidFill>
                  <a:srgbClr val="F1F1F1"/>
                </a:solidFill>
                <a:latin typeface="微软雅黑"/>
                <a:cs typeface="微软雅黑"/>
              </a:rPr>
              <a:t>B.</a:t>
            </a:r>
            <a:r>
              <a:rPr dirty="0" b="0">
                <a:solidFill>
                  <a:srgbClr val="F1F1F1"/>
                </a:solidFill>
                <a:latin typeface="微软雅黑"/>
                <a:cs typeface="微软雅黑"/>
              </a:rPr>
              <a:t>行政法规 </a:t>
            </a:r>
            <a:r>
              <a:rPr dirty="0" spc="-5" b="0">
                <a:solidFill>
                  <a:srgbClr val="F1F1F1"/>
                </a:solidFill>
                <a:latin typeface="微软雅黑"/>
                <a:cs typeface="微软雅黑"/>
              </a:rPr>
              <a:t>C</a:t>
            </a:r>
            <a:r>
              <a:rPr dirty="0" b="0">
                <a:solidFill>
                  <a:srgbClr val="F1F1F1"/>
                </a:solidFill>
                <a:latin typeface="微软雅黑"/>
                <a:cs typeface="微软雅黑"/>
              </a:rPr>
              <a:t>.规范性文件  D.部门规章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27" y="3307498"/>
            <a:ext cx="6272530" cy="167132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264795" indent="-252729">
              <a:lnSpc>
                <a:spcPct val="100000"/>
              </a:lnSpc>
              <a:spcBef>
                <a:spcPts val="1540"/>
              </a:spcBef>
              <a:buSzPct val="95833"/>
              <a:buAutoNum type="arabicPeriod" startAt="6"/>
              <a:tabLst>
                <a:tab pos="265430" algn="l"/>
                <a:tab pos="524256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《反兴奋剂条例》的法律层级属于(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440"/>
              </a:spcBef>
              <a:buSzPct val="95833"/>
              <a:buAutoNum type="arabicPeriod" startAt="6"/>
              <a:tabLst>
                <a:tab pos="265430" algn="l"/>
                <a:tab pos="524256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《中医药保护法》的法律层级属于(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440"/>
              </a:spcBef>
              <a:buSzPct val="95833"/>
              <a:buAutoNum type="arabicPeriod" startAt="6"/>
              <a:tabLst>
                <a:tab pos="265430" algn="l"/>
                <a:tab pos="615696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《放射性药品管理办法》的法律层级属于(	)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4107" y="6046533"/>
            <a:ext cx="17576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6345" algn="l"/>
                <a:tab pos="1600835" algn="l"/>
              </a:tabLst>
            </a:pPr>
            <a:r>
              <a:rPr dirty="0" sz="1800">
                <a:solidFill>
                  <a:srgbClr val="FFFF00"/>
                </a:solidFill>
                <a:latin typeface="微软雅黑"/>
                <a:cs typeface="微软雅黑"/>
              </a:rPr>
              <a:t>【答案】D	A	B</a:t>
            </a:r>
            <a:endParaRPr sz="18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227" y="747179"/>
            <a:ext cx="14592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微软雅黑"/>
                <a:cs typeface="微软雅黑"/>
              </a:rPr>
              <a:t>【A型题】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27" y="1112938"/>
            <a:ext cx="7951470" cy="523367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49904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关于法律效力的说法，不正确的有(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300990" indent="-288925">
              <a:lnSpc>
                <a:spcPct val="100000"/>
              </a:lnSpc>
              <a:spcBef>
                <a:spcPts val="1440"/>
              </a:spcBef>
              <a:buSzPct val="95833"/>
              <a:buAutoNum type="alphaUcPeriod"/>
              <a:tabLst>
                <a:tab pos="30162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同一位阶的法之间，特别规定优于一般规定</a:t>
            </a:r>
            <a:endParaRPr sz="2400">
              <a:latin typeface="微软雅黑"/>
              <a:cs typeface="微软雅黑"/>
            </a:endParaRPr>
          </a:p>
          <a:p>
            <a:pPr marL="12700" marR="46355">
              <a:lnSpc>
                <a:spcPct val="150000"/>
              </a:lnSpc>
              <a:buSzPct val="95833"/>
              <a:buAutoNum type="alphaUcPeriod"/>
              <a:tabLst>
                <a:tab pos="2781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行政法规之间对同一事项，新的一般规定与旧的特别规定 不一致，不能确定如何适用时，由国务院裁决</a:t>
            </a:r>
            <a:endParaRPr sz="2400">
              <a:latin typeface="微软雅黑"/>
              <a:cs typeface="微软雅黑"/>
            </a:endParaRPr>
          </a:p>
          <a:p>
            <a:pPr marL="12700" marR="33655">
              <a:lnSpc>
                <a:spcPct val="150000"/>
              </a:lnSpc>
              <a:buSzPct val="95833"/>
              <a:buAutoNum type="alphaUcPeriod"/>
              <a:tabLst>
                <a:tab pos="2908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同一机关制定的法规，新的规定与旧的规定不一致的，适 用新的规定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  <a:buSzPct val="95833"/>
              <a:buAutoNum type="alphaUcPeriod"/>
              <a:tabLst>
                <a:tab pos="31940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部门规章与地方性法规对同一事项的规定不一致，由国务 院裁决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00">
              <a:latin typeface="Times New Roman"/>
              <a:cs typeface="Times New Roman"/>
            </a:endParaRPr>
          </a:p>
          <a:p>
            <a:pPr marL="502284">
              <a:lnSpc>
                <a:spcPct val="100000"/>
              </a:lnSpc>
            </a:pPr>
            <a:r>
              <a:rPr dirty="0" sz="1800">
                <a:solidFill>
                  <a:srgbClr val="FFFF00"/>
                </a:solidFill>
                <a:latin typeface="微软雅黑"/>
                <a:cs typeface="微软雅黑"/>
              </a:rPr>
              <a:t>【答案】D</a:t>
            </a:r>
            <a:endParaRPr sz="18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763" y="297980"/>
            <a:ext cx="7950200" cy="606044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一、考点</a:t>
            </a:r>
            <a:endParaRPr sz="2400">
              <a:latin typeface="微软雅黑"/>
              <a:cs typeface="微软雅黑"/>
            </a:endParaRPr>
          </a:p>
          <a:p>
            <a:pPr marL="354965" indent="-34226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数字</a:t>
            </a:r>
            <a:endParaRPr sz="2400">
              <a:latin typeface="微软雅黑"/>
              <a:cs typeface="微软雅黑"/>
            </a:endParaRPr>
          </a:p>
          <a:p>
            <a:pPr marL="354965" indent="-34226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批证部门</a:t>
            </a:r>
            <a:endParaRPr sz="2400">
              <a:latin typeface="微软雅黑"/>
              <a:cs typeface="微软雅黑"/>
            </a:endParaRPr>
          </a:p>
          <a:p>
            <a:pPr marL="354965" indent="-34226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范围、原则、品种分类</a:t>
            </a:r>
            <a:endParaRPr sz="2400">
              <a:latin typeface="微软雅黑"/>
              <a:cs typeface="微软雅黑"/>
            </a:endParaRPr>
          </a:p>
          <a:p>
            <a:pPr marL="354965" indent="-34226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报告时限</a:t>
            </a:r>
            <a:endParaRPr sz="2400">
              <a:latin typeface="微软雅黑"/>
              <a:cs typeface="微软雅黑"/>
            </a:endParaRPr>
          </a:p>
          <a:p>
            <a:pPr marL="12700" marR="3246755">
              <a:lnSpc>
                <a:spcPct val="150000"/>
              </a:lnSpc>
              <a:buAutoNum type="arabicPeriod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基本概念:定义、批准文号、备案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6.</a:t>
            </a: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防坑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经营（零售批发）精神药品（精一和精二）非处方药（含麻 黄碱复方制剂）、会、组、小组；审批、审评审批、核准 指导与管理，应该与可以,超过、至少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…..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7.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过于绝对要小心：最，全部，所有，必须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0407" y="610146"/>
            <a:ext cx="8428355" cy="529082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dirty="0" sz="2400" b="1">
                <a:solidFill>
                  <a:srgbClr val="FFFF00"/>
                </a:solidFill>
                <a:latin typeface="黑体"/>
                <a:cs typeface="黑体"/>
              </a:rPr>
              <a:t>※考点:法律体</a:t>
            </a:r>
            <a:r>
              <a:rPr dirty="0" sz="2400" spc="-10" b="1">
                <a:solidFill>
                  <a:srgbClr val="FFFF00"/>
                </a:solidFill>
                <a:latin typeface="黑体"/>
                <a:cs typeface="黑体"/>
              </a:rPr>
              <a:t>系</a:t>
            </a:r>
            <a:endParaRPr sz="2400">
              <a:latin typeface="黑体"/>
              <a:cs typeface="黑体"/>
            </a:endParaRPr>
          </a:p>
          <a:p>
            <a:pPr marL="12700" marR="331470">
              <a:lnSpc>
                <a:spcPts val="3460"/>
              </a:lnSpc>
              <a:spcBef>
                <a:spcPts val="204"/>
              </a:spcBef>
              <a:tabLst>
                <a:tab pos="469265" algn="l"/>
              </a:tabLst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※	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法律国人大，法规国务院，规章国部委，地法省人大，地 章省政府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  <a:tabLst>
                <a:tab pos="469265" algn="l"/>
              </a:tabLst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※	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法规：条例+《医疗用毒性药品管理办法》《放射性药品管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理办法》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46926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※	规章：办法+规范</a:t>
            </a:r>
            <a:endParaRPr sz="2400">
              <a:latin typeface="黑体"/>
              <a:cs typeface="黑体"/>
            </a:endParaRPr>
          </a:p>
          <a:p>
            <a:pPr marL="12700" marR="6731634">
              <a:lnSpc>
                <a:spcPct val="120000"/>
              </a:lnSpc>
              <a:tabLst>
                <a:tab pos="469265" algn="l"/>
              </a:tabLst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※	效力冲突 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上高于下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新一般与旧特别不一致；法律--人大；法规--国务院</a:t>
            </a:r>
            <a:endParaRPr sz="2400">
              <a:latin typeface="黑体"/>
              <a:cs typeface="黑体"/>
            </a:endParaRPr>
          </a:p>
          <a:p>
            <a:pPr marL="12700" marR="331470" indent="152400">
              <a:lnSpc>
                <a:spcPct val="120000"/>
              </a:lnSpc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地法与部门规章不一致，国务院提意见适用地法可决定；适 用规章提请全国人大常委会裁决；</a:t>
            </a:r>
            <a:endParaRPr sz="2400">
              <a:latin typeface="黑体"/>
              <a:cs typeface="黑体"/>
            </a:endParaRPr>
          </a:p>
          <a:p>
            <a:pPr marL="18542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部门规章间、部门规章与地方规章之间不一致，国务院裁决。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601256"/>
            <a:ext cx="7987665" cy="565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002655" indent="457200">
              <a:lnSpc>
                <a:spcPct val="150000"/>
              </a:lnSpc>
              <a:spcBef>
                <a:spcPts val="10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A.行政复议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B.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行政诉讼</a:t>
            </a:r>
            <a:endParaRPr sz="2400">
              <a:latin typeface="微软雅黑"/>
              <a:cs typeface="微软雅黑"/>
            </a:endParaRPr>
          </a:p>
          <a:p>
            <a:pPr marL="12700" marR="6442075">
              <a:lnSpc>
                <a:spcPct val="150000"/>
              </a:lnSpc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C.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行政许可 D.行政处罚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buAutoNum type="arabicPeriod" startAt="3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企业对药品监督管理部门作出的罚款决定不服，可以向上 级药品监督管理部门提起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  <a:buAutoNum type="arabicPeriod" startAt="3"/>
              <a:tabLst>
                <a:tab pos="3549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企业对药品监督管理部门作出吊销药品经营许可证的决定 不服，可以向人民法院</a:t>
            </a:r>
            <a:endParaRPr sz="2400">
              <a:latin typeface="微软雅黑"/>
              <a:cs typeface="微软雅黑"/>
            </a:endParaRPr>
          </a:p>
          <a:p>
            <a:pPr marL="566420">
              <a:lnSpc>
                <a:spcPct val="100000"/>
              </a:lnSpc>
              <a:spcBef>
                <a:spcPts val="2565"/>
              </a:spcBef>
              <a:tabLst>
                <a:tab pos="2700020" algn="l"/>
              </a:tabLst>
            </a:pPr>
            <a:r>
              <a:rPr dirty="0" sz="2400">
                <a:solidFill>
                  <a:srgbClr val="FFFB07"/>
                </a:solidFill>
                <a:latin typeface="黑体"/>
                <a:cs typeface="黑体"/>
              </a:rPr>
              <a:t>【答案】：A	B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601256"/>
            <a:ext cx="744029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7200">
              <a:lnSpc>
                <a:spcPct val="150000"/>
              </a:lnSpc>
              <a:spcBef>
                <a:spcPts val="100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4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.《中华人民共和国行政复议法》规定，行政复议的 受案范围不包括</a:t>
            </a:r>
            <a:endParaRPr sz="2400">
              <a:latin typeface="微软雅黑"/>
              <a:cs typeface="微软雅黑"/>
            </a:endParaRPr>
          </a:p>
          <a:p>
            <a:pPr marL="391160" indent="-378460">
              <a:lnSpc>
                <a:spcPct val="100000"/>
              </a:lnSpc>
              <a:spcBef>
                <a:spcPts val="1440"/>
              </a:spcBef>
              <a:buAutoNum type="alphaUcPeriod"/>
              <a:tabLst>
                <a:tab pos="39116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对行政机关做出的警告行政处罚不服的</a:t>
            </a:r>
            <a:endParaRPr sz="2400">
              <a:latin typeface="微软雅黑"/>
              <a:cs typeface="微软雅黑"/>
            </a:endParaRPr>
          </a:p>
          <a:p>
            <a:pPr marL="367665" indent="-354965">
              <a:lnSpc>
                <a:spcPct val="100000"/>
              </a:lnSpc>
              <a:spcBef>
                <a:spcPts val="1440"/>
              </a:spcBef>
              <a:buAutoNum type="alphaUcPeriod"/>
              <a:tabLst>
                <a:tab pos="3676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对行政机关做出的对财产查封的行政行为不服的</a:t>
            </a:r>
            <a:endParaRPr sz="2400">
              <a:latin typeface="微软雅黑"/>
              <a:cs typeface="微软雅黑"/>
            </a:endParaRPr>
          </a:p>
          <a:p>
            <a:pPr marL="380365" indent="-367665">
              <a:lnSpc>
                <a:spcPct val="100000"/>
              </a:lnSpc>
              <a:spcBef>
                <a:spcPts val="1440"/>
              </a:spcBef>
              <a:buAutoNum type="alphaUcPeriod"/>
              <a:tabLst>
                <a:tab pos="3803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对认为行政机关没有依法办理行政许可事项的</a:t>
            </a:r>
            <a:endParaRPr sz="2400">
              <a:latin typeface="微软雅黑"/>
              <a:cs typeface="微软雅黑"/>
            </a:endParaRPr>
          </a:p>
          <a:p>
            <a:pPr marL="408940" indent="-396240">
              <a:lnSpc>
                <a:spcPct val="100000"/>
              </a:lnSpc>
              <a:spcBef>
                <a:spcPts val="1440"/>
              </a:spcBef>
              <a:buAutoNum type="alphaUcPeriod"/>
              <a:tabLst>
                <a:tab pos="40894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对行政机关做的行政处分或其他人事处分不服的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0472" y="5166347"/>
            <a:ext cx="11722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答案：D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035" y="673062"/>
            <a:ext cx="38506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考点</a:t>
            </a:r>
            <a:r>
              <a:rPr dirty="0"/>
              <a:t>:</a:t>
            </a:r>
            <a:r>
              <a:rPr dirty="0"/>
              <a:t>药品监督管理行政概</a:t>
            </a:r>
            <a:r>
              <a:rPr dirty="0" spc="-10"/>
              <a:t>念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80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25"/>
              </a:spcBef>
              <a:tabLst>
                <a:tab pos="523875" algn="l"/>
              </a:tabLst>
            </a:pPr>
            <a:r>
              <a:rPr dirty="0" sz="2000" spc="-5" b="1">
                <a:solidFill>
                  <a:srgbClr val="FFFF00"/>
                </a:solidFill>
                <a:latin typeface="黑体"/>
                <a:cs typeface="黑体"/>
              </a:rPr>
              <a:t>※	</a:t>
            </a:r>
            <a:r>
              <a:rPr dirty="0"/>
              <a:t>行政许</a:t>
            </a:r>
            <a:r>
              <a:rPr dirty="0" spc="-5"/>
              <a:t>可</a:t>
            </a:r>
            <a:endParaRPr sz="2000">
              <a:latin typeface="黑体"/>
              <a:cs typeface="黑体"/>
            </a:endParaRPr>
          </a:p>
          <a:p>
            <a:pPr marL="12700" marR="5080">
              <a:lnSpc>
                <a:spcPct val="150000"/>
              </a:lnSpc>
              <a:spcBef>
                <a:spcPts val="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000"/>
              <a:t>原则：法定</a:t>
            </a:r>
            <a:r>
              <a:rPr dirty="0" sz="2000" spc="5"/>
              <a:t>；</a:t>
            </a:r>
            <a:r>
              <a:rPr dirty="0" sz="2000" spc="-110"/>
              <a:t> </a:t>
            </a:r>
            <a:r>
              <a:rPr dirty="0" sz="2000"/>
              <a:t>三公；便民和效率；信赖保护（行政机关不得擅自</a:t>
            </a:r>
            <a:r>
              <a:rPr dirty="0" sz="2000" spc="5"/>
              <a:t>改 </a:t>
            </a:r>
            <a:r>
              <a:rPr dirty="0" sz="2000"/>
              <a:t>变。为了公共利益，可改，损失赔偿）</a:t>
            </a:r>
            <a:r>
              <a:rPr dirty="0" sz="2000" spc="5"/>
              <a:t>。</a:t>
            </a:r>
            <a:endParaRPr sz="2000"/>
          </a:p>
          <a:p>
            <a:pPr marL="469900" marR="5080" indent="-457200">
              <a:lnSpc>
                <a:spcPct val="15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dirty="0" sz="2000"/>
              <a:t>撤销：作出许可决定的行政机关或其上级行政机关</a:t>
            </a:r>
            <a:r>
              <a:rPr dirty="0" sz="2000" spc="5"/>
              <a:t>，</a:t>
            </a:r>
            <a:r>
              <a:rPr dirty="0" sz="2000" spc="-110"/>
              <a:t> </a:t>
            </a:r>
            <a:r>
              <a:rPr dirty="0" sz="2000"/>
              <a:t>撤销行政许</a:t>
            </a:r>
            <a:r>
              <a:rPr dirty="0" sz="2000" spc="5"/>
              <a:t>可 </a:t>
            </a:r>
            <a:r>
              <a:rPr dirty="0" sz="2000"/>
              <a:t>对公共利益造成重大损害的，不予撤销</a:t>
            </a:r>
            <a:r>
              <a:rPr dirty="0" sz="2000" spc="5"/>
              <a:t>。</a:t>
            </a:r>
            <a:endParaRPr sz="2000"/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523875" algn="l"/>
              </a:tabLst>
            </a:pPr>
            <a:r>
              <a:rPr dirty="0" sz="2000" spc="-5" b="1">
                <a:solidFill>
                  <a:srgbClr val="FFFF00"/>
                </a:solidFill>
                <a:latin typeface="黑体"/>
                <a:cs typeface="黑体"/>
              </a:rPr>
              <a:t>※	</a:t>
            </a:r>
            <a:r>
              <a:rPr dirty="0" sz="2000"/>
              <a:t>行政强制措施与行政强制执</a:t>
            </a:r>
            <a:r>
              <a:rPr dirty="0" sz="2000" spc="5"/>
              <a:t>行</a:t>
            </a:r>
            <a:endParaRPr sz="2000">
              <a:latin typeface="黑体"/>
              <a:cs typeface="黑体"/>
            </a:endParaRPr>
          </a:p>
          <a:p>
            <a:pPr marL="87630">
              <a:lnSpc>
                <a:spcPct val="100000"/>
              </a:lnSpc>
              <a:spcBef>
                <a:spcPts val="1200"/>
              </a:spcBef>
            </a:pPr>
            <a:r>
              <a:rPr dirty="0" sz="2000"/>
              <a:t>措施：限制人身自由、查封场所或财物、扣押财物、冻结存款汇</a:t>
            </a:r>
            <a:r>
              <a:rPr dirty="0" sz="2000" spc="5"/>
              <a:t>款</a:t>
            </a:r>
            <a:endParaRPr sz="2000"/>
          </a:p>
          <a:p>
            <a:pPr marL="469900" marR="29845" indent="-457200">
              <a:lnSpc>
                <a:spcPct val="150000"/>
              </a:lnSpc>
            </a:pPr>
            <a:r>
              <a:rPr dirty="0" sz="2000"/>
              <a:t>执行：加处罚款或滞纳金、划拨存款汇款、拍卖扣押场所或财物、排</a:t>
            </a:r>
            <a:r>
              <a:rPr dirty="0" sz="2000"/>
              <a:t>除 </a:t>
            </a:r>
            <a:r>
              <a:rPr dirty="0" sz="2000"/>
              <a:t>妨碍、恢复原状；代履行</a:t>
            </a:r>
            <a:r>
              <a:rPr dirty="0" sz="2000" spc="5"/>
              <a:t>。</a:t>
            </a:r>
            <a:endParaRPr sz="2000"/>
          </a:p>
          <a:p>
            <a:pPr marL="161925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solidFill>
                  <a:srgbClr val="FFFF00"/>
                </a:solidFill>
              </a:rPr>
              <a:t>强制</a:t>
            </a:r>
            <a:r>
              <a:rPr dirty="0" sz="2000" spc="-5">
                <a:solidFill>
                  <a:srgbClr val="FFFF00"/>
                </a:solidFill>
              </a:rPr>
              <a:t>---</a:t>
            </a:r>
            <a:r>
              <a:rPr dirty="0" sz="2000">
                <a:solidFill>
                  <a:srgbClr val="FFFF00"/>
                </a:solidFill>
              </a:rPr>
              <a:t>封，执行</a:t>
            </a:r>
            <a:r>
              <a:rPr dirty="0" sz="2000" spc="-5">
                <a:solidFill>
                  <a:srgbClr val="FFFF00"/>
                </a:solidFill>
              </a:rPr>
              <a:t>---</a:t>
            </a:r>
            <a:r>
              <a:rPr dirty="0" sz="2000">
                <a:solidFill>
                  <a:srgbClr val="FFFF00"/>
                </a:solidFill>
              </a:rPr>
              <a:t>开</a:t>
            </a:r>
            <a:r>
              <a:rPr dirty="0" sz="2000" spc="5">
                <a:solidFill>
                  <a:srgbClr val="FFFF00"/>
                </a:solidFill>
              </a:rPr>
              <a:t>封</a:t>
            </a:r>
            <a:endParaRPr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9327" y="884237"/>
            <a:ext cx="7568565" cy="4551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>
                <a:solidFill>
                  <a:srgbClr val="FFFF00"/>
                </a:solidFill>
                <a:latin typeface="微软雅黑"/>
                <a:cs typeface="微软雅黑"/>
              </a:rPr>
              <a:t>※</a:t>
            </a:r>
            <a:r>
              <a:rPr dirty="0" sz="2000" spc="-1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行政复议与诉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讼</a:t>
            </a:r>
            <a:endParaRPr sz="2200">
              <a:latin typeface="黑体"/>
              <a:cs typeface="黑体"/>
            </a:endParaRPr>
          </a:p>
          <a:p>
            <a:pPr marL="850265" marR="843280" indent="-838200">
              <a:lnSpc>
                <a:spcPct val="180900"/>
              </a:lnSpc>
              <a:spcBef>
                <a:spcPts val="254"/>
              </a:spcBef>
            </a:pP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时限：行政复议在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60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日内提出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，</a:t>
            </a:r>
            <a:r>
              <a:rPr dirty="0" sz="2200" spc="-540">
                <a:solidFill>
                  <a:srgbClr val="F1F1F1"/>
                </a:solidFill>
                <a:latin typeface="黑体"/>
                <a:cs typeface="黑体"/>
              </a:rPr>
              <a:t> 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行政诉讼在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6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个月内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，  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复议不服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15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日内提出诉讼。诉讼时限不可延长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。</a:t>
            </a:r>
            <a:endParaRPr sz="2200">
              <a:latin typeface="黑体"/>
              <a:cs typeface="黑体"/>
            </a:endParaRPr>
          </a:p>
          <a:p>
            <a:pPr marL="12700" marR="5080">
              <a:lnSpc>
                <a:spcPct val="159800"/>
              </a:lnSpc>
              <a:spcBef>
                <a:spcPts val="525"/>
              </a:spcBef>
            </a:pP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机关：行政复议向复议机关（上级主管或同级政府）提出，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行 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政诉讼向人民法院提出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。</a:t>
            </a:r>
            <a:endParaRPr sz="2200">
              <a:latin typeface="黑体"/>
              <a:cs typeface="黑体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不可申请复议的事项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：</a:t>
            </a:r>
            <a:endParaRPr sz="2200">
              <a:latin typeface="黑体"/>
              <a:cs typeface="黑体"/>
            </a:endParaRPr>
          </a:p>
          <a:p>
            <a:pPr marL="12700" marR="563880">
              <a:lnSpc>
                <a:spcPct val="179700"/>
              </a:lnSpc>
            </a:pP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(1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）对行政机关作出的行政处分或者其他人事处理决定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。  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(2）</a:t>
            </a:r>
            <a:r>
              <a:rPr dirty="0" sz="2200">
                <a:solidFill>
                  <a:srgbClr val="F1F1F1"/>
                </a:solidFill>
                <a:latin typeface="黑体"/>
                <a:cs typeface="黑体"/>
              </a:rPr>
              <a:t>对民事纠纷的调解或者其他处理行</a:t>
            </a:r>
            <a:r>
              <a:rPr dirty="0" sz="2200" spc="-5">
                <a:solidFill>
                  <a:srgbClr val="F1F1F1"/>
                </a:solidFill>
                <a:latin typeface="黑体"/>
                <a:cs typeface="黑体"/>
              </a:rPr>
              <a:t>为</a:t>
            </a:r>
            <a:endParaRPr sz="22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468" y="929869"/>
            <a:ext cx="7950200" cy="38658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7200">
              <a:lnSpc>
                <a:spcPct val="150000"/>
              </a:lnSpc>
              <a:spcBef>
                <a:spcPts val="100"/>
              </a:spcBef>
            </a:pPr>
            <a:r>
              <a:rPr dirty="0" sz="2400" b="1">
                <a:solidFill>
                  <a:srgbClr val="FFFF00"/>
                </a:solidFill>
                <a:latin typeface="微软雅黑"/>
                <a:cs typeface="微软雅黑"/>
              </a:rPr>
              <a:t>【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A型题</a:t>
            </a:r>
            <a:r>
              <a:rPr dirty="0" sz="2400" b="1">
                <a:solidFill>
                  <a:srgbClr val="FFFF00"/>
                </a:solidFill>
                <a:latin typeface="微软雅黑"/>
                <a:cs typeface="微软雅黑"/>
              </a:rPr>
              <a:t>】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根据《药品管理法》，生产、销售假药，或 者生产、销售劣药且情节严重的，对违法行为实行的处罚制 度是</a:t>
            </a:r>
            <a:endParaRPr sz="2400">
              <a:latin typeface="微软雅黑"/>
              <a:cs typeface="微软雅黑"/>
            </a:endParaRPr>
          </a:p>
          <a:p>
            <a:pPr marL="12700" marR="5813425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A.只处罚单位制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B.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只处罚个人制</a:t>
            </a:r>
            <a:endParaRPr sz="2400">
              <a:latin typeface="微软雅黑"/>
              <a:cs typeface="微软雅黑"/>
            </a:endParaRPr>
          </a:p>
          <a:p>
            <a:pPr marL="12700" marR="5213985">
              <a:lnSpc>
                <a:spcPct val="150000"/>
              </a:lnSpc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C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.单位和个人双罚制  D.从重处罚制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2550" y="5983033"/>
            <a:ext cx="14490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【答案】C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796" y="495934"/>
            <a:ext cx="8140700" cy="5624830"/>
          </a:xfrm>
          <a:prstGeom prst="rect">
            <a:avLst/>
          </a:prstGeom>
        </p:spPr>
        <p:txBody>
          <a:bodyPr wrap="square" lIns="0" tIns="204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法律责任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  <a:tabLst>
                <a:tab pos="559435" algn="l"/>
                <a:tab pos="2693035" algn="l"/>
              </a:tabLst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§	刑事责任：	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司法机关--最严厉。</a:t>
            </a:r>
            <a:endParaRPr sz="2400">
              <a:latin typeface="黑体"/>
              <a:cs typeface="黑体"/>
            </a:endParaRPr>
          </a:p>
          <a:p>
            <a:pPr marL="355600" marR="347980" indent="-342900">
              <a:lnSpc>
                <a:spcPct val="132500"/>
              </a:lnSpc>
              <a:spcBef>
                <a:spcPts val="42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管制、拘役、有期、无期、死刑;罚金、剥夺政治权利、没 收财产。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  <a:tabLst>
                <a:tab pos="1774825" algn="l"/>
              </a:tabLst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§</a:t>
            </a:r>
            <a:r>
              <a:rPr dirty="0" sz="2400" spc="-5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民事责任	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赔偿损失、消除危险、停止侵害。时效3年。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《药品管理法》规定的民事责任</a:t>
            </a:r>
            <a:endParaRPr sz="2400">
              <a:latin typeface="黑体"/>
              <a:cs typeface="黑体"/>
            </a:endParaRPr>
          </a:p>
          <a:p>
            <a:pPr marL="355600" marR="919480">
              <a:lnSpc>
                <a:spcPts val="3740"/>
              </a:lnSpc>
              <a:spcBef>
                <a:spcPts val="270"/>
              </a:spcBef>
              <a:tabLst>
                <a:tab pos="81216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1.	持有人和药品生产经营企业承担民事赔偿责任；  2.连带责任:境外持有人与境内的代理人；</a:t>
            </a:r>
            <a:endParaRPr sz="2400">
              <a:latin typeface="黑体"/>
              <a:cs typeface="黑体"/>
            </a:endParaRPr>
          </a:p>
          <a:p>
            <a:pPr marL="812800" indent="-457200">
              <a:lnSpc>
                <a:spcPct val="100000"/>
              </a:lnSpc>
              <a:spcBef>
                <a:spcPts val="595"/>
              </a:spcBef>
              <a:buAutoNum type="arabicPeriod" startAt="3"/>
              <a:tabLst>
                <a:tab pos="812165" algn="l"/>
                <a:tab pos="8128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首负责任制；</a:t>
            </a:r>
            <a:endParaRPr sz="2400">
              <a:latin typeface="黑体"/>
              <a:cs typeface="黑体"/>
            </a:endParaRPr>
          </a:p>
          <a:p>
            <a:pPr marL="355600" marR="5080">
              <a:lnSpc>
                <a:spcPts val="3740"/>
              </a:lnSpc>
              <a:spcBef>
                <a:spcPts val="265"/>
              </a:spcBef>
              <a:buAutoNum type="arabicPeriod" startAt="3"/>
              <a:tabLst>
                <a:tab pos="812165" algn="l"/>
                <a:tab pos="8128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对生产假劣药或明知假劣药销售，可要求惩罚性赔偿。 价款10倍或损失3倍；增加赔偿金额不足1千元为1千元。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980" y="659129"/>
            <a:ext cx="7988300" cy="55118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§</a:t>
            </a:r>
            <a:r>
              <a:rPr dirty="0" sz="2400" spc="-1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行政责任</a:t>
            </a:r>
            <a:endParaRPr sz="2400">
              <a:latin typeface="微软雅黑"/>
              <a:cs typeface="微软雅黑"/>
            </a:endParaRPr>
          </a:p>
          <a:p>
            <a:pPr marL="355600" marR="132080">
              <a:lnSpc>
                <a:spcPct val="150000"/>
              </a:lnSpc>
              <a:buSzPct val="95833"/>
              <a:buAutoNum type="arabicPlain"/>
              <a:tabLst>
                <a:tab pos="114427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行政处罚：职权范围内、违法未犯罪、行政相对人 声誉罚：</a:t>
            </a:r>
            <a:r>
              <a:rPr dirty="0" sz="2400">
                <a:solidFill>
                  <a:srgbClr val="FF0000"/>
                </a:solidFill>
                <a:latin typeface="微软雅黑"/>
                <a:cs typeface="微软雅黑"/>
              </a:rPr>
              <a:t>警告</a:t>
            </a:r>
            <a:endParaRPr sz="2400">
              <a:latin typeface="微软雅黑"/>
              <a:cs typeface="微软雅黑"/>
            </a:endParaRPr>
          </a:p>
          <a:p>
            <a:pPr marL="3556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财产罚：罚款、没收非法财物、没收违法所得</a:t>
            </a:r>
            <a:endParaRPr sz="2400">
              <a:latin typeface="微软雅黑"/>
              <a:cs typeface="微软雅黑"/>
            </a:endParaRPr>
          </a:p>
          <a:p>
            <a:pPr marL="355600" marR="5080">
              <a:lnSpc>
                <a:spcPct val="150000"/>
              </a:lnSpc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资格罚：责令停产停业、暂扣或吊销证、</a:t>
            </a: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终身禁业、假劣 吊销许可证</a:t>
            </a:r>
            <a:r>
              <a:rPr dirty="0" sz="2400" spc="-5">
                <a:solidFill>
                  <a:srgbClr val="00FF00"/>
                </a:solidFill>
                <a:latin typeface="微软雅黑"/>
                <a:cs typeface="微软雅黑"/>
              </a:rPr>
              <a:t>10</a:t>
            </a: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年不受理等。</a:t>
            </a:r>
            <a:endParaRPr sz="2400">
              <a:latin typeface="微软雅黑"/>
              <a:cs typeface="微软雅黑"/>
            </a:endParaRPr>
          </a:p>
          <a:p>
            <a:pPr marL="3556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自由罚：行政拘留（公安）</a:t>
            </a:r>
            <a:endParaRPr sz="2400">
              <a:latin typeface="微软雅黑"/>
              <a:cs typeface="微软雅黑"/>
            </a:endParaRPr>
          </a:p>
          <a:p>
            <a:pPr marL="355600" marR="132080">
              <a:lnSpc>
                <a:spcPct val="150000"/>
              </a:lnSpc>
              <a:buSzPct val="95833"/>
              <a:buAutoNum type="arabicPlain" startAt="2"/>
              <a:tabLst>
                <a:tab pos="114427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行政处分：有管辖权机关或企事业单位依行政隶属 关系对违法失职人员的行政制裁。</a:t>
            </a:r>
            <a:endParaRPr sz="2400">
              <a:latin typeface="微软雅黑"/>
              <a:cs typeface="微软雅黑"/>
            </a:endParaRPr>
          </a:p>
          <a:p>
            <a:pPr marL="535305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F0000"/>
                </a:solidFill>
                <a:latin typeface="微软雅黑"/>
                <a:cs typeface="微软雅黑"/>
              </a:rPr>
              <a:t>警告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、记过、记大过、降级、降职、开除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319" y="582930"/>
            <a:ext cx="7645400" cy="5384165"/>
          </a:xfrm>
          <a:prstGeom prst="rect">
            <a:avLst/>
          </a:prstGeom>
        </p:spPr>
        <p:txBody>
          <a:bodyPr wrap="square" lIns="0" tIns="1790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410"/>
              </a:spcBef>
              <a:tabLst>
                <a:tab pos="1218565" algn="l"/>
              </a:tabLst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※考点:	假药、劣药的认定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  <a:tabLst>
                <a:tab pos="469265" algn="l"/>
                <a:tab pos="1400175" algn="l"/>
              </a:tabLst>
            </a:pPr>
            <a:r>
              <a:rPr dirty="0" sz="2400">
                <a:solidFill>
                  <a:srgbClr val="FFFF00"/>
                </a:solidFill>
                <a:latin typeface="黑体"/>
                <a:cs typeface="黑体"/>
              </a:rPr>
              <a:t>§	假药	（成分不符、冒充）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药品所含成份与国家药品标准规定的成份不符的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以非药品冒充药品或者以他种药品冒充此种药品的。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184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变质的；</a:t>
            </a:r>
            <a:r>
              <a:rPr dirty="0" sz="2400" spc="-1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标明的适应症（功能主治）超规定范围。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97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§</a:t>
            </a:r>
            <a:r>
              <a:rPr dirty="0" sz="2400" spc="-1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劣药的认定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940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成分含量不符国家标准</a:t>
            </a:r>
            <a:endParaRPr sz="2400">
              <a:latin typeface="黑体"/>
              <a:cs typeface="黑体"/>
            </a:endParaRPr>
          </a:p>
          <a:p>
            <a:pPr marL="12700" marR="5080">
              <a:lnSpc>
                <a:spcPct val="170000"/>
              </a:lnSpc>
              <a:tabLst>
                <a:tab pos="1078865" algn="l"/>
                <a:tab pos="1536065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被污染	；	未标明、改、超有效期；未标明或改产品批号 擅自添加防腐剂、辅料；其他不符合药品标准规定。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380" y="1901164"/>
            <a:ext cx="7188200" cy="221996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按生产假药处罚：</a:t>
            </a:r>
            <a:endParaRPr sz="2400">
              <a:latin typeface="黑体"/>
              <a:cs typeface="黑体"/>
            </a:endParaRPr>
          </a:p>
          <a:p>
            <a:pPr marL="12700" marR="5080">
              <a:lnSpc>
                <a:spcPct val="15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医疗机构应用传统工艺配制中药制剂未依照规定备 案，或未按备案材料载明的要求配制中药制剂的</a:t>
            </a:r>
            <a:endParaRPr sz="2400">
              <a:latin typeface="黑体"/>
              <a:cs typeface="黑体"/>
            </a:endParaRPr>
          </a:p>
          <a:p>
            <a:pPr marL="469900" indent="-45720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擅自仿制和生产中药保护品种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440" y="691515"/>
            <a:ext cx="8355330" cy="38658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77230" indent="728980">
              <a:lnSpc>
                <a:spcPct val="15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二、答题技巧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1.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答题速度</a:t>
            </a:r>
            <a:endParaRPr sz="2400">
              <a:latin typeface="微软雅黑"/>
              <a:cs typeface="微软雅黑"/>
            </a:endParaRPr>
          </a:p>
          <a:p>
            <a:pPr marL="372745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书名号不看；</a:t>
            </a:r>
            <a:endParaRPr sz="2400">
              <a:latin typeface="微软雅黑"/>
              <a:cs typeface="微软雅黑"/>
            </a:endParaRPr>
          </a:p>
          <a:p>
            <a:pPr marL="372745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题干太长看最后一句话；</a:t>
            </a:r>
            <a:endParaRPr sz="2400">
              <a:latin typeface="微软雅黑"/>
              <a:cs typeface="微软雅黑"/>
            </a:endParaRPr>
          </a:p>
          <a:p>
            <a:pPr marL="372745" marR="5080" indent="4445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题干看两遍不懂，做题，选出一项和其他不一样的为答案； 综合分析题先看后面几道题，了解考什么再针对性的审题，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适当在题目上标注。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84924" y="1081671"/>
          <a:ext cx="8606155" cy="5296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155"/>
                <a:gridCol w="587375"/>
                <a:gridCol w="3325495"/>
                <a:gridCol w="4196080"/>
              </a:tblGrid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098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假药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86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劣药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121285" marR="120650">
                        <a:lnSpc>
                          <a:spcPts val="2050"/>
                        </a:lnSpc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单 位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marL="121285" marR="229870">
                        <a:lnSpc>
                          <a:spcPts val="2050"/>
                        </a:lnSpc>
                        <a:spcBef>
                          <a:spcPts val="50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 产 经 营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8082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没收违法药品及所得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994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27559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罚货值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15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30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倍（货值至少按  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10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万）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停，吊销批准证明文件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1924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罚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10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20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倍（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生产批发货值至少按</a:t>
                      </a:r>
                      <a:r>
                        <a:rPr dirty="0" sz="1800" spc="-5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10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万 零售不足</a:t>
                      </a:r>
                      <a:r>
                        <a:rPr dirty="0" sz="1800" spc="-5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1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万按</a:t>
                      </a:r>
                      <a:r>
                        <a:rPr dirty="0" sz="1800" spc="-5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1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万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）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9994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情节严重----吊销许可证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  <a:p>
                      <a:pPr marL="121285" marR="2247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十年内不受理其相应申请；境 外十年内禁止进口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21285" marR="1809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情节严重--停直至吊销药品证、许可；  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中药饮片不符标准，不影响安全有效性 责令限期改正，警告；罚</a:t>
                      </a:r>
                      <a:r>
                        <a:rPr dirty="0" sz="1800" spc="-5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10—50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万。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6426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229870">
                        <a:lnSpc>
                          <a:spcPts val="2050"/>
                        </a:lnSpc>
                        <a:spcBef>
                          <a:spcPts val="50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使 用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16027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销售假药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零售劣药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40">
                <a:tc gridSpan="2"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个人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法定代表人、主要负责人、直接负责主管和直接责任人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6239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情节严重：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3624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没收收入，罚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30%--3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倍，终身禁业并拘留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5—15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日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8547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使用单位：使用假劣药情节严重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吊销执业证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66288" y="1959241"/>
            <a:ext cx="254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0FF00"/>
                </a:solidFill>
                <a:latin typeface="微软雅黑"/>
                <a:cs typeface="微软雅黑"/>
              </a:rPr>
              <a:t>，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3660" y="375665"/>
            <a:ext cx="58978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MS UI Gothic"/>
                <a:cs typeface="MS UI Gothic"/>
              </a:rPr>
              <a:t>※</a:t>
            </a:r>
            <a:r>
              <a:rPr dirty="0" b="0">
                <a:latin typeface="微软雅黑"/>
                <a:cs typeface="微软雅黑"/>
              </a:rPr>
              <a:t>考点</a:t>
            </a:r>
            <a:r>
              <a:rPr dirty="0" spc="-5" b="0">
                <a:latin typeface="Calibri"/>
                <a:cs typeface="Calibri"/>
              </a:rPr>
              <a:t>:</a:t>
            </a:r>
            <a:r>
              <a:rPr dirty="0" b="0">
                <a:latin typeface="微软雅黑"/>
                <a:cs typeface="微软雅黑"/>
              </a:rPr>
              <a:t>生产</a:t>
            </a:r>
            <a:r>
              <a:rPr dirty="0" b="0">
                <a:solidFill>
                  <a:srgbClr val="00FF00"/>
                </a:solidFill>
                <a:latin typeface="微软雅黑"/>
                <a:cs typeface="微软雅黑"/>
              </a:rPr>
              <a:t>销售</a:t>
            </a:r>
            <a:r>
              <a:rPr dirty="0" b="0">
                <a:latin typeface="微软雅黑"/>
                <a:cs typeface="微软雅黑"/>
              </a:rPr>
              <a:t>使用假药、劣药的行政责任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300" y="241300"/>
            <a:ext cx="30734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黑体"/>
                <a:cs typeface="黑体"/>
              </a:rPr>
              <a:t>行政责任从重处罚情节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4897" y="1204188"/>
          <a:ext cx="7508875" cy="5133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8745"/>
                <a:gridCol w="3561079"/>
              </a:tblGrid>
              <a:tr h="487679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生产销售假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药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977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生产销售劣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121285" marR="243204">
                        <a:lnSpc>
                          <a:spcPct val="120000"/>
                        </a:lnSpc>
                        <a:spcBef>
                          <a:spcPts val="29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以精麻毒放冒充或被冒充其他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药 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品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779519">
                <a:tc gridSpan="2">
                  <a:txBody>
                    <a:bodyPr/>
                    <a:lstStyle/>
                    <a:p>
                      <a:pPr marL="121285">
                        <a:lnSpc>
                          <a:spcPct val="120000"/>
                        </a:lnSpc>
                        <a:spcBef>
                          <a:spcPts val="290"/>
                        </a:spcBef>
                        <a:buSzPct val="95000"/>
                        <a:buAutoNum type="arabicPeriod"/>
                        <a:tabLst>
                          <a:tab pos="377190" algn="l"/>
                        </a:tabLst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生产、销售以孕产妇、婴幼儿、儿童为主要使用对象的假（劣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）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药的;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376555" indent="-255904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95000"/>
                        <a:buAutoNum type="arabicPeriod"/>
                        <a:tabLst>
                          <a:tab pos="377190" algn="l"/>
                        </a:tabLst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生产销售的血液、生物制品属于假（劣）药的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；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376555" indent="-255904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95000"/>
                        <a:buAutoNum type="arabicPeriod"/>
                        <a:tabLst>
                          <a:tab pos="377190" algn="l"/>
                        </a:tabLst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生产销售假（劣）药，造成人员伤害后果的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；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376555" indent="-255904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95000"/>
                        <a:buAutoNum type="arabicPeriod"/>
                        <a:tabLst>
                          <a:tab pos="377190" algn="l"/>
                        </a:tabLst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生产销售假（劣）药，处理后重犯的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；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121285" marR="248285">
                        <a:lnSpc>
                          <a:spcPct val="120000"/>
                        </a:lnSpc>
                        <a:spcBef>
                          <a:spcPts val="480"/>
                        </a:spcBef>
                        <a:buSzPct val="95000"/>
                        <a:buAutoNum type="arabicPeriod"/>
                        <a:tabLst>
                          <a:tab pos="377190" algn="l"/>
                        </a:tabLst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拒绝、逃避监督检查，或伪造、销毁、有关证据，或擅自动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用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查封、扣押物品的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。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346075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对象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孕产儿，生物制品，伤害后果，抵抗的再犯的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---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罚从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重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07212" y="1020787"/>
          <a:ext cx="8138795" cy="5224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8679"/>
                <a:gridCol w="151129"/>
                <a:gridCol w="4559934"/>
              </a:tblGrid>
              <a:tr h="41147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假药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劣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95730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年以下或拘役并罚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金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5410" marR="1803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不足以认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定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“对人体健康造成严重危害”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生产、销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售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伪劣产品罪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;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105410" marR="49530" indent="70485">
                        <a:lnSpc>
                          <a:spcPts val="2740"/>
                        </a:lnSpc>
                        <a:spcBef>
                          <a:spcPts val="160"/>
                        </a:spcBef>
                        <a:tabLst>
                          <a:tab pos="1468755" algn="l"/>
                          <a:tab pos="2720340" algn="l"/>
                        </a:tabLst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立案标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准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	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售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MS UI Gothic"/>
                          <a:cs typeface="MS UI Gothic"/>
                        </a:rPr>
                        <a:t>≧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万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；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	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未售货值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MS UI Gothic"/>
                          <a:cs typeface="MS UI Gothic"/>
                        </a:rPr>
                        <a:t>≧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万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；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售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&lt;5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万，已售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未售货值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MS UI Gothic"/>
                          <a:cs typeface="MS UI Gothic"/>
                        </a:rPr>
                        <a:t>≧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万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58825">
                <a:tc>
                  <a:txBody>
                    <a:bodyPr/>
                    <a:lstStyle/>
                    <a:p>
                      <a:pPr marL="121920" marR="463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对人体健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康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造成</a:t>
                      </a:r>
                      <a:r>
                        <a:rPr dirty="0" sz="19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严重危害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（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其 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他严重情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节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）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:3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--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年并罚金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；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对人体健康造成严重危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害：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  <a:p>
                      <a:pPr marL="17589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3--10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年并罚金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；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48384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其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他</a:t>
                      </a:r>
                      <a:r>
                        <a:rPr dirty="0" sz="19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特别严重情节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：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  <a:p>
                      <a:pPr marL="121920" marR="1384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年以上、无期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死刑并罚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金 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没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收财产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后果特别严重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900" spc="21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年以上、无期，并罚金、没收财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产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1480">
                <a:tc gridSpan="3"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使用单位明知是假劣药提供给他人使用的，按以上处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罚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85544">
                <a:tc gridSpan="2">
                  <a:txBody>
                    <a:bodyPr/>
                    <a:lstStyle/>
                    <a:p>
                      <a:pPr algn="just" marL="121920" marR="2946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单位犯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产销售假药罪：单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位 罚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金，人员按自然人犯生产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销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售假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罪定罪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4389" y="501650"/>
            <a:ext cx="58578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7740" algn="l"/>
              </a:tabLst>
            </a:pPr>
            <a:r>
              <a:rPr dirty="0" b="0">
                <a:latin typeface="微软雅黑"/>
                <a:cs typeface="微软雅黑"/>
              </a:rPr>
              <a:t>考点	生产销售使用假药、劣药的刑事责任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923" y="610146"/>
            <a:ext cx="8505190" cy="5729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93700" marR="255904" indent="-381000">
              <a:lnSpc>
                <a:spcPct val="120000"/>
              </a:lnSpc>
              <a:spcBef>
                <a:spcPts val="9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《关于办理危害药品安全刑事案件适用法律若干问题的解释》 规定酌情从重处罚:</a:t>
            </a:r>
            <a:endParaRPr sz="2400">
              <a:latin typeface="黑体"/>
              <a:cs typeface="黑体"/>
            </a:endParaRPr>
          </a:p>
          <a:p>
            <a:pPr marL="393700" marR="179705" indent="152400">
              <a:lnSpc>
                <a:spcPct val="120000"/>
              </a:lnSpc>
              <a:buAutoNum type="arabicPeriod"/>
              <a:tabLst>
                <a:tab pos="1002665" algn="l"/>
                <a:tab pos="10033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生产、销售的假（劣）药以孕产妇、婴幼儿、儿童或者 危重病人为主要使用对象的;</a:t>
            </a:r>
            <a:endParaRPr sz="2400">
              <a:latin typeface="黑体"/>
              <a:cs typeface="黑体"/>
            </a:endParaRPr>
          </a:p>
          <a:p>
            <a:pPr marL="393700" marR="179705" indent="152400">
              <a:lnSpc>
                <a:spcPct val="120000"/>
              </a:lnSpc>
              <a:buAutoNum type="arabicPeriod"/>
              <a:tabLst>
                <a:tab pos="1002665" algn="l"/>
                <a:tab pos="10033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生产、销售的假（劣）药属于麻精毒放、避孕、血液制 品、疫苗的;</a:t>
            </a:r>
            <a:endParaRPr sz="2400">
              <a:latin typeface="黑体"/>
              <a:cs typeface="黑体"/>
            </a:endParaRPr>
          </a:p>
          <a:p>
            <a:pPr marL="102489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024255" algn="l"/>
                <a:tab pos="102489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生产、销售的假（劣）药属于注射剂药品、急救药品的;</a:t>
            </a:r>
            <a:endParaRPr sz="2400">
              <a:latin typeface="黑体"/>
              <a:cs typeface="黑体"/>
            </a:endParaRPr>
          </a:p>
          <a:p>
            <a:pPr marL="10033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002665" algn="l"/>
                <a:tab pos="10033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医疗机构、医疗机构工作人员生产、销售假（劣）药的;</a:t>
            </a:r>
            <a:endParaRPr sz="2400">
              <a:latin typeface="黑体"/>
              <a:cs typeface="黑体"/>
            </a:endParaRPr>
          </a:p>
          <a:p>
            <a:pPr marL="393700" marR="179705" indent="152400">
              <a:lnSpc>
                <a:spcPts val="3460"/>
              </a:lnSpc>
              <a:spcBef>
                <a:spcPts val="209"/>
              </a:spcBef>
              <a:buAutoNum type="arabicPeriod"/>
              <a:tabLst>
                <a:tab pos="1002665" algn="l"/>
                <a:tab pos="10033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在自然灾害、事故灾难、公共卫生事件、社会安全事件 等突发事件期间,生产、销售用于应对突发事件的假（劣）  药的;</a:t>
            </a:r>
            <a:endParaRPr sz="2400">
              <a:latin typeface="黑体"/>
              <a:cs typeface="黑体"/>
            </a:endParaRPr>
          </a:p>
          <a:p>
            <a:pPr marL="850900" indent="-457200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850265" algn="l"/>
                <a:tab pos="8509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两年内曾因危害药品安全违法犯罪活动受过行政处罚或</a:t>
            </a:r>
            <a:endParaRPr sz="2400">
              <a:latin typeface="黑体"/>
              <a:cs typeface="黑体"/>
            </a:endParaRPr>
          </a:p>
          <a:p>
            <a:pPr marL="393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者刑事处罚的。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4350" y="475690"/>
            <a:ext cx="8256270" cy="529082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082290">
              <a:lnSpc>
                <a:spcPct val="100000"/>
              </a:lnSpc>
              <a:spcBef>
                <a:spcPts val="675"/>
              </a:spcBef>
            </a:pPr>
            <a:r>
              <a:rPr dirty="0" sz="2400" b="1">
                <a:solidFill>
                  <a:srgbClr val="FFFF00"/>
                </a:solidFill>
                <a:latin typeface="黑体"/>
                <a:cs typeface="黑体"/>
              </a:rPr>
              <a:t>※考点:无证生产和经</a:t>
            </a:r>
            <a:r>
              <a:rPr dirty="0" sz="2400" spc="-10" b="1">
                <a:solidFill>
                  <a:srgbClr val="FFFF00"/>
                </a:solidFill>
                <a:latin typeface="黑体"/>
                <a:cs typeface="黑体"/>
              </a:rPr>
              <a:t>营</a:t>
            </a:r>
            <a:endParaRPr sz="2400">
              <a:latin typeface="黑体"/>
              <a:cs typeface="黑体"/>
            </a:endParaRPr>
          </a:p>
          <a:p>
            <a:pPr marL="12700" marR="5080">
              <a:lnSpc>
                <a:spcPct val="120000"/>
              </a:lnSpc>
            </a:pPr>
            <a:r>
              <a:rPr dirty="0" sz="2400" b="1">
                <a:solidFill>
                  <a:srgbClr val="FFFF00"/>
                </a:solidFill>
                <a:latin typeface="黑体"/>
                <a:cs typeface="黑体"/>
              </a:rPr>
              <a:t>※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未取得《药品生产许可证》《药品经营许可证》或《医疗机 构制剂许可证》生产、经营药品的。</a:t>
            </a:r>
            <a:endParaRPr sz="2400">
              <a:latin typeface="黑体"/>
              <a:cs typeface="黑体"/>
            </a:endParaRPr>
          </a:p>
          <a:p>
            <a:pPr marL="12700" marR="6350">
              <a:lnSpc>
                <a:spcPts val="3460"/>
              </a:lnSpc>
              <a:spcBef>
                <a:spcPts val="204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※未经批准，擅自在城乡集贸市场设点销售药品或设点药品超 批准经营范围。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2400" b="1">
                <a:solidFill>
                  <a:srgbClr val="F1F1F1"/>
                </a:solidFill>
                <a:latin typeface="黑体"/>
                <a:cs typeface="黑体"/>
              </a:rPr>
              <a:t>※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个人设置的门诊部向患者提供的药品超出规定品种范围的。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 b="1">
                <a:solidFill>
                  <a:srgbClr val="F1F1F1"/>
                </a:solidFill>
                <a:latin typeface="黑体"/>
                <a:cs typeface="黑体"/>
              </a:rPr>
              <a:t>※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生产、经营企业，医疗机构应办理许可事项变更而未办理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，被发证部门宣布许可证无效仍从事药品经营活动的。</a:t>
            </a:r>
            <a:endParaRPr sz="2400">
              <a:latin typeface="黑体"/>
              <a:cs typeface="黑体"/>
            </a:endParaRPr>
          </a:p>
          <a:p>
            <a:pPr marL="166370">
              <a:lnSpc>
                <a:spcPct val="100000"/>
              </a:lnSpc>
              <a:spcBef>
                <a:spcPts val="575"/>
              </a:spcBef>
            </a:pPr>
            <a:r>
              <a:rPr dirty="0" sz="2400" b="1">
                <a:solidFill>
                  <a:srgbClr val="FFFF00"/>
                </a:solidFill>
                <a:latin typeface="黑体"/>
                <a:cs typeface="黑体"/>
              </a:rPr>
              <a:t>※法律责</a:t>
            </a:r>
            <a:r>
              <a:rPr dirty="0" sz="2400" spc="-10" b="1">
                <a:solidFill>
                  <a:srgbClr val="FFFF00"/>
                </a:solidFill>
                <a:latin typeface="黑体"/>
                <a:cs typeface="黑体"/>
              </a:rPr>
              <a:t>任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无证生产经营：责关收，罚货值15-30倍（10万）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从无证企业购：责改收，罚货值2-10倍；情节严重罚10-30倍</a:t>
            </a:r>
            <a:endParaRPr sz="2400">
              <a:latin typeface="黑体"/>
              <a:cs typeface="黑体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（5万）吊销证（批准、许可）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74154" y="1319530"/>
          <a:ext cx="8220709" cy="4628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9345"/>
                <a:gridCol w="1215390"/>
                <a:gridCol w="2916555"/>
                <a:gridCol w="2960370"/>
              </a:tblGrid>
              <a:tr h="41148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150">
                        <a:latin typeface="Times New Roman"/>
                        <a:cs typeface="Times New Roman"/>
                      </a:endParaRPr>
                    </a:p>
                    <a:p>
                      <a:pPr marL="121285" marR="257175">
                        <a:lnSpc>
                          <a:spcPct val="150000"/>
                        </a:lnSpc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销 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售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属于假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省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药监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收；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停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货值不足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50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按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50万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1920" marR="1270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罚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15--50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倍，吊销注册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证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至许可证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等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206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属于劣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010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270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罚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10--30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倍，情节严重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吊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销注册证，许可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证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778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假或劣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且 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情节严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重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省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药监</a:t>
                      </a:r>
                      <a:r>
                        <a:rPr dirty="0" sz="1900" spc="-1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—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人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2686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没收收入罚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1--10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倍，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终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身禁业，拘留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89050">
                <a:tc rowSpan="2">
                  <a:txBody>
                    <a:bodyPr/>
                    <a:lstStyle/>
                    <a:p>
                      <a:pPr marL="121285" marR="15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违反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疫 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苗储存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、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运输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管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理规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范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违反冷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链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5016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县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药监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改警告销没收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； 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不改罚；情节严重罚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10-- 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30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倍（货值至少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10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万）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，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停至吊销证明、许可证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等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人</a:t>
                      </a:r>
                      <a:r>
                        <a:rPr dirty="0" sz="1900" spc="-1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—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  <a:p>
                      <a:pPr marL="121920" marR="53975">
                        <a:lnSpc>
                          <a:spcPct val="100000"/>
                        </a:lnSpc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没收收入，罚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50%--5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，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十年内直至终身禁业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1156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其他规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范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21920" marR="1670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900" spc="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县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药监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改警告收，不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改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罚，情节严重货值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3--10 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倍（货值至少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10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万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）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5023" y="423506"/>
            <a:ext cx="47777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2005" algn="l"/>
              </a:tabLst>
            </a:pPr>
            <a:r>
              <a:rPr dirty="0" b="0">
                <a:latin typeface="微软雅黑"/>
                <a:cs typeface="微软雅黑"/>
              </a:rPr>
              <a:t>考点	违反疫苗管理规定的法律责任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295" y="983525"/>
            <a:ext cx="7188200" cy="20726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marR="2252980" indent="-304800">
              <a:lnSpc>
                <a:spcPct val="139900"/>
              </a:lnSpc>
              <a:spcBef>
                <a:spcPts val="100"/>
              </a:spcBef>
              <a:buClr>
                <a:srgbClr val="F1F1F1"/>
              </a:buClr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dirty="0"/>
              <a:t>	</a:t>
            </a: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假药、无证生产、未经 批准进口： 15--30倍	货值至少10万</a:t>
            </a:r>
            <a:endParaRPr sz="2400">
              <a:latin typeface="黑体"/>
              <a:cs typeface="黑体"/>
            </a:endParaRPr>
          </a:p>
          <a:p>
            <a:pPr marL="35560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劣药：10-20倍</a:t>
            </a:r>
            <a:endParaRPr sz="2400">
              <a:latin typeface="黑体"/>
              <a:cs typeface="黑体"/>
            </a:endParaRPr>
          </a:p>
          <a:p>
            <a:pPr marL="469900">
              <a:lnSpc>
                <a:spcPct val="100000"/>
              </a:lnSpc>
              <a:spcBef>
                <a:spcPts val="1150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生产批发-货值至少10万，零售、使用货值至少1万</a:t>
            </a:r>
            <a:endParaRPr sz="2400">
              <a:latin typeface="黑体"/>
              <a:cs typeface="黑体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1245" y="3218388"/>
          <a:ext cx="5435600" cy="852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3850"/>
                <a:gridCol w="1752600"/>
                <a:gridCol w="2089150"/>
              </a:tblGrid>
              <a:tr h="426164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655"/>
                        </a:lnSpc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dirty="0" sz="24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假疫苗</a:t>
                      </a:r>
                      <a:endParaRPr sz="2400">
                        <a:latin typeface="黑体"/>
                        <a:cs typeface="黑体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21615">
                        <a:lnSpc>
                          <a:spcPts val="2655"/>
                        </a:lnSpc>
                      </a:pPr>
                      <a:r>
                        <a:rPr dirty="0" sz="24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15--50倍</a:t>
                      </a:r>
                      <a:endParaRPr sz="2400">
                        <a:latin typeface="黑体"/>
                        <a:cs typeface="黑体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655"/>
                        </a:lnSpc>
                      </a:pPr>
                      <a:r>
                        <a:rPr dirty="0" sz="24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货值至少50万</a:t>
                      </a:r>
                      <a:endParaRPr sz="2400">
                        <a:latin typeface="黑体"/>
                        <a:cs typeface="黑体"/>
                      </a:endParaRPr>
                    </a:p>
                  </a:txBody>
                  <a:tcPr marL="0" marR="0" marB="0" marT="0"/>
                </a:tc>
              </a:tr>
              <a:tr h="426164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810"/>
                        </a:lnSpc>
                        <a:spcBef>
                          <a:spcPts val="445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dirty="0" sz="24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劣疫苗</a:t>
                      </a:r>
                      <a:endParaRPr sz="2400">
                        <a:latin typeface="黑体"/>
                        <a:cs typeface="黑体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algn="r" marR="221615">
                        <a:lnSpc>
                          <a:spcPts val="2810"/>
                        </a:lnSpc>
                        <a:spcBef>
                          <a:spcPts val="445"/>
                        </a:spcBef>
                      </a:pPr>
                      <a:r>
                        <a:rPr dirty="0" sz="24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10--30倍</a:t>
                      </a:r>
                      <a:endParaRPr sz="2400">
                        <a:latin typeface="黑体"/>
                        <a:cs typeface="黑体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810"/>
                        </a:lnSpc>
                        <a:spcBef>
                          <a:spcPts val="445"/>
                        </a:spcBef>
                      </a:pPr>
                      <a:r>
                        <a:rPr dirty="0" sz="24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货值至少50万</a:t>
                      </a:r>
                      <a:endParaRPr sz="2400">
                        <a:latin typeface="黑体"/>
                        <a:cs typeface="黑体"/>
                      </a:endParaRPr>
                    </a:p>
                  </a:txBody>
                  <a:tcPr marL="0" marR="0" marB="0" marT="56515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0295" y="4639221"/>
            <a:ext cx="7683500" cy="9029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00FF00"/>
                </a:solidFill>
                <a:latin typeface="黑体"/>
                <a:cs typeface="黑体"/>
              </a:rPr>
              <a:t>注意：中药饮片属于劣药的处罚，看是否影响安全性和 使用的两种情况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75081" y="771474"/>
          <a:ext cx="8072120" cy="582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8130"/>
                <a:gridCol w="6504940"/>
              </a:tblGrid>
              <a:tr h="396240">
                <a:tc rowSpan="2">
                  <a:txBody>
                    <a:bodyPr/>
                    <a:lstStyle/>
                    <a:p>
                      <a:pPr marL="121920" marR="1485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个人终身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禁 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业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假药（疫苗）、劣药（疫苗）情节严重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+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拘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留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066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器械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：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121920" marR="2794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生产经营无证二、三类；未许可生产二、三类，未许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可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经营三类；骗许可证或批准证明文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件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rowSpan="3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十年至终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身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未经批准进口、骗证明文件生产进口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+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拘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留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违法药品质量管理规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范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使用未经核准说明书标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签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rowSpan="2">
                  <a:txBody>
                    <a:bodyPr/>
                    <a:lstStyle/>
                    <a:p>
                      <a:pPr marL="121920" marR="1485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十年内直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至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终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身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骗许可证或批准证明文件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+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拘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留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171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违反疫苗冷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链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row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十年内禁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业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伪造出租非法买卖证明、许可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证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器械：备案时假材料；不符合生产经营管理要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求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40">
                <a:tc rowSpan="3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5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年内禁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业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器械：未备案、备案资料不符合要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求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给予回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扣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619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炮制中药饮片、委托配制中药制剂应备案未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备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，或备案时提供假材料：拒不改正的直接责任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人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003" y="401180"/>
            <a:ext cx="40868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2005" algn="l"/>
              </a:tabLst>
            </a:pPr>
            <a:r>
              <a:rPr dirty="0" b="0">
                <a:solidFill>
                  <a:srgbClr val="00FF00"/>
                </a:solidFill>
                <a:latin typeface="微软雅黑"/>
                <a:cs typeface="微软雅黑"/>
              </a:rPr>
              <a:t>考点	资格罚--禁业--情节严重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40359" y="1662722"/>
          <a:ext cx="8072120" cy="3082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3605"/>
                <a:gridCol w="5879465"/>
              </a:tblGrid>
              <a:tr h="396239">
                <a:tc rowSpan="2"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十年不受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理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假药（疫苗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）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066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器械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：</a:t>
                      </a:r>
                      <a:endParaRPr sz="2000">
                        <a:latin typeface="黑体"/>
                        <a:cs typeface="黑体"/>
                      </a:endParaRPr>
                    </a:p>
                    <a:p>
                      <a:pPr marL="121285" marR="16192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生产经营无证二、三类；未许可生产二、三类，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未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许可经营三类；骗许可证或批准证明文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件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五年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内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违反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GLP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、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GCP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三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年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骗执业药师注册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证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一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年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违规发广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黑体"/>
                          <a:cs typeface="黑体"/>
                        </a:rPr>
                        <a:t>告</a:t>
                      </a:r>
                      <a:endParaRPr sz="2000">
                        <a:latin typeface="黑体"/>
                        <a:cs typeface="黑体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6402" y="459054"/>
            <a:ext cx="48768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2344" algn="l"/>
              </a:tabLst>
            </a:pPr>
            <a:r>
              <a:rPr dirty="0" b="0">
                <a:solidFill>
                  <a:srgbClr val="00FF00"/>
                </a:solidFill>
                <a:latin typeface="微软雅黑"/>
                <a:cs typeface="微软雅黑"/>
              </a:rPr>
              <a:t>考点	资格罚--单位许可--情节严重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87146" y="1371828"/>
          <a:ext cx="7740650" cy="4066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4826000"/>
              </a:tblGrid>
              <a:tr h="1066800">
                <a:tc rowSpan="2">
                  <a:txBody>
                    <a:bodyPr/>
                    <a:lstStyle/>
                    <a:p>
                      <a:pPr algn="just" marL="121920" marR="226060">
                        <a:lnSpc>
                          <a:spcPct val="150000"/>
                        </a:lnSpc>
                        <a:spcBef>
                          <a:spcPts val="11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持有人、生产经营企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业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医疗机构购销中给予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、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收</a:t>
                      </a:r>
                      <a:r>
                        <a:rPr dirty="0" sz="2000" spc="-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回扣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或其他不正当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利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益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的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2918460" indent="-355600">
                        <a:lnSpc>
                          <a:spcPts val="4079"/>
                        </a:lnSpc>
                        <a:spcBef>
                          <a:spcPts val="45"/>
                        </a:spcBef>
                      </a:pP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dirty="0" sz="2000" spc="1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 </a:t>
                      </a:r>
                      <a:r>
                        <a:rPr dirty="0" sz="20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市场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监管部门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：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收，罚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；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239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24460">
                        <a:lnSpc>
                          <a:spcPct val="150000"/>
                        </a:lnSpc>
                        <a:spcBef>
                          <a:spcPts val="11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情节严重，吊销营业执照，</a:t>
                      </a:r>
                      <a:r>
                        <a:rPr dirty="0" sz="2000" spc="-5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药监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吊销药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证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和许可证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情节严重：人员</a:t>
                      </a:r>
                      <a:r>
                        <a:rPr dirty="0" sz="2000" spc="-1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没收；</a:t>
                      </a: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五年内禁</a:t>
                      </a:r>
                      <a:r>
                        <a:rPr dirty="0" sz="2000" spc="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业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algn="just" marL="121920" marR="226060">
                        <a:lnSpc>
                          <a:spcPct val="150000"/>
                        </a:lnSpc>
                        <a:spcBef>
                          <a:spcPts val="11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医疗机构有关人员</a:t>
                      </a:r>
                      <a:r>
                        <a:rPr dirty="0" sz="2000" spc="-5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收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受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财物或其他不正当利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益 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的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21920" marR="124460">
                        <a:lnSpc>
                          <a:spcPct val="150000"/>
                        </a:lnSpc>
                        <a:spcBef>
                          <a:spcPts val="11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卫生健康部门或本单位处分，没收违法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所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得；</a:t>
                      </a:r>
                      <a:r>
                        <a:rPr dirty="0" sz="2000" spc="-5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情节严重吊销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执业证。数额较大按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受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贿罪定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罪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0310" y="614210"/>
            <a:ext cx="38633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2005" algn="l"/>
              </a:tabLst>
            </a:pPr>
            <a:r>
              <a:rPr dirty="0" b="0">
                <a:latin typeface="微软雅黑"/>
                <a:cs typeface="微软雅黑"/>
              </a:rPr>
              <a:t>考点	给予收受回扣法律责任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872" y="601256"/>
            <a:ext cx="5511800" cy="2768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1540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2.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避免无谓失分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在题号前，标出答案；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完成一种类型题目涂答题卡；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不空题，不太确定在答题卡上选项圈出来 全部完成后看答题卡，画圈的确定答案。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295" y="983525"/>
            <a:ext cx="7683500" cy="302323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2400">
                <a:solidFill>
                  <a:srgbClr val="00FF00"/>
                </a:solidFill>
                <a:latin typeface="黑体"/>
                <a:cs typeface="黑体"/>
              </a:rPr>
              <a:t>注意：</a:t>
            </a:r>
            <a:endParaRPr sz="2400">
              <a:latin typeface="黑体"/>
              <a:cs typeface="黑体"/>
            </a:endParaRPr>
          </a:p>
          <a:p>
            <a:pPr marL="35560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处罚的部门：看处罚对象</a:t>
            </a:r>
            <a:endParaRPr sz="2400">
              <a:latin typeface="黑体"/>
              <a:cs typeface="黑体"/>
            </a:endParaRPr>
          </a:p>
          <a:p>
            <a:pPr marL="35560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省药监、县市市场监管、卫生行政部门、公安</a:t>
            </a:r>
            <a:endParaRPr sz="2400">
              <a:latin typeface="黑体"/>
              <a:cs typeface="黑体"/>
            </a:endParaRPr>
          </a:p>
          <a:p>
            <a:pPr marL="35560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管理的部门：疫苗--国药监，处罚分不同部门</a:t>
            </a:r>
            <a:endParaRPr sz="2400">
              <a:latin typeface="黑体"/>
              <a:cs typeface="黑体"/>
            </a:endParaRPr>
          </a:p>
          <a:p>
            <a:pPr marL="355600" indent="-342900">
              <a:lnSpc>
                <a:spcPct val="1000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一般情况警告、改正、不改罚款，停，情节严重吊销证</a:t>
            </a:r>
            <a:endParaRPr sz="2400">
              <a:latin typeface="黑体"/>
              <a:cs typeface="黑体"/>
            </a:endParaRPr>
          </a:p>
          <a:p>
            <a:pPr marL="3556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黑体"/>
                <a:cs typeface="黑体"/>
              </a:rPr>
              <a:t>（看有证没）</a:t>
            </a:r>
            <a:endParaRPr sz="2400">
              <a:latin typeface="黑体"/>
              <a:cs typeface="黑体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27" y="594779"/>
            <a:ext cx="8128634" cy="5822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00"/>
                </a:solidFill>
                <a:latin typeface="微软雅黑"/>
                <a:cs typeface="微软雅黑"/>
              </a:rPr>
              <a:t>【</a:t>
            </a:r>
            <a:r>
              <a:rPr dirty="0" sz="2400" spc="-5">
                <a:solidFill>
                  <a:srgbClr val="FFFF00"/>
                </a:solidFill>
                <a:latin typeface="微软雅黑"/>
                <a:cs typeface="微软雅黑"/>
              </a:rPr>
              <a:t>B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型题</a:t>
            </a:r>
            <a:r>
              <a:rPr dirty="0" sz="2400" b="1">
                <a:solidFill>
                  <a:srgbClr val="FFFF00"/>
                </a:solidFill>
                <a:latin typeface="微软雅黑"/>
                <a:cs typeface="微软雅黑"/>
              </a:rPr>
              <a:t>】</a:t>
            </a:r>
            <a:endParaRPr sz="2400">
              <a:latin typeface="微软雅黑"/>
              <a:cs typeface="微软雅黑"/>
            </a:endParaRPr>
          </a:p>
          <a:p>
            <a:pPr marL="532765" indent="-520065">
              <a:lnSpc>
                <a:spcPct val="100000"/>
              </a:lnSpc>
              <a:buSzPct val="95833"/>
              <a:buAutoNum type="alphaUcPeriod"/>
              <a:tabLst>
                <a:tab pos="5327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吊销《药品经营许可证》</a:t>
            </a:r>
            <a:endParaRPr sz="2400">
              <a:latin typeface="微软雅黑"/>
              <a:cs typeface="微软雅黑"/>
            </a:endParaRPr>
          </a:p>
          <a:p>
            <a:pPr marL="509270" indent="-496570">
              <a:lnSpc>
                <a:spcPct val="100000"/>
              </a:lnSpc>
              <a:buSzPct val="95833"/>
              <a:buAutoNum type="alphaUcPeriod"/>
              <a:tabLst>
                <a:tab pos="50927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警告，责令改正，可以并处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万元以下罚款</a:t>
            </a:r>
            <a:endParaRPr sz="2400">
              <a:latin typeface="微软雅黑"/>
              <a:cs typeface="微软雅黑"/>
            </a:endParaRPr>
          </a:p>
          <a:p>
            <a:pPr marL="12700" marR="284480">
              <a:lnSpc>
                <a:spcPct val="100000"/>
              </a:lnSpc>
              <a:buSzPct val="95833"/>
              <a:buAutoNum type="alphaUcPeriod"/>
              <a:tabLst>
                <a:tab pos="52197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撤销药品批准证明文件，直至吊销《药品生产许可证》  D．处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万元以下罚款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1F1F1"/>
              </a:buClr>
              <a:buFont typeface="΢"/>
              <a:buAutoNum type="alphaUcPeriod"/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根据《药品召回管理办法》</a:t>
            </a:r>
            <a:endParaRPr sz="2400">
              <a:latin typeface="微软雅黑"/>
              <a:cs typeface="微软雅黑"/>
            </a:endParaRPr>
          </a:p>
          <a:p>
            <a:pPr lvl="1" marL="12700" marR="5080">
              <a:lnSpc>
                <a:spcPct val="100000"/>
              </a:lnSpc>
              <a:buSzPct val="95833"/>
              <a:buAutoNum type="arabicPeriod"/>
              <a:tabLst>
                <a:tab pos="496570" algn="l"/>
                <a:tab pos="64128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药品经营企业发现药品存在安全隐患，未按规定立即停止 销售，造成严重后果的，应给予的处罚是（	）。</a:t>
            </a:r>
            <a:endParaRPr sz="2400">
              <a:latin typeface="微软雅黑"/>
              <a:cs typeface="微软雅黑"/>
            </a:endParaRPr>
          </a:p>
          <a:p>
            <a:pPr lvl="1" marL="12700" marR="5080">
              <a:lnSpc>
                <a:spcPct val="100000"/>
              </a:lnSpc>
              <a:buSzPct val="95833"/>
              <a:buAutoNum type="arabicPeriod"/>
              <a:tabLst>
                <a:tab pos="496570" algn="l"/>
                <a:tab pos="21456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药品经营企业拒绝协助药品生产企业召回药品的，应给予 的处罚是（	）。</a:t>
            </a:r>
            <a:endParaRPr sz="2400">
              <a:latin typeface="微软雅黑"/>
              <a:cs typeface="微软雅黑"/>
            </a:endParaRPr>
          </a:p>
          <a:p>
            <a:pPr lvl="1" marL="12700" marR="5080">
              <a:lnSpc>
                <a:spcPct val="100000"/>
              </a:lnSpc>
              <a:buSzPct val="95833"/>
              <a:buAutoNum type="arabicPeriod"/>
              <a:tabLst>
                <a:tab pos="496570" algn="l"/>
                <a:tab pos="21456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药品生产企业不履行召回义务，造成严重后果的，应给予 的处罚是（	）。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600">
              <a:latin typeface="Times New Roman"/>
              <a:cs typeface="Times New Roman"/>
            </a:endParaRPr>
          </a:p>
          <a:p>
            <a:pPr marL="529590">
              <a:lnSpc>
                <a:spcPct val="100000"/>
              </a:lnSpc>
              <a:tabLst>
                <a:tab pos="2019300" algn="l"/>
                <a:tab pos="2414270" algn="l"/>
                <a:tab pos="2785745" algn="l"/>
              </a:tabLst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【答案】	A	B	C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27" y="564299"/>
            <a:ext cx="8255000" cy="587121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540"/>
              </a:spcBef>
              <a:tabLst>
                <a:tab pos="2579370" algn="l"/>
              </a:tabLst>
            </a:pPr>
            <a:r>
              <a:rPr dirty="0" sz="2400" b="1">
                <a:solidFill>
                  <a:srgbClr val="FFFF00"/>
                </a:solidFill>
                <a:latin typeface="微软雅黑"/>
                <a:cs typeface="微软雅黑"/>
              </a:rPr>
              <a:t>【</a:t>
            </a:r>
            <a:r>
              <a:rPr dirty="0" sz="2400" spc="-5">
                <a:solidFill>
                  <a:srgbClr val="FFFF00"/>
                </a:solidFill>
                <a:latin typeface="微软雅黑"/>
                <a:cs typeface="微软雅黑"/>
              </a:rPr>
              <a:t>B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型题</a:t>
            </a:r>
            <a:r>
              <a:rPr dirty="0" sz="2400" b="1">
                <a:solidFill>
                  <a:srgbClr val="FFFF00"/>
                </a:solidFill>
                <a:latin typeface="微软雅黑"/>
                <a:cs typeface="微软雅黑"/>
              </a:rPr>
              <a:t>】	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【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5～6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】</a:t>
            </a:r>
            <a:endParaRPr sz="2400">
              <a:latin typeface="微软雅黑"/>
              <a:cs typeface="微软雅黑"/>
            </a:endParaRPr>
          </a:p>
          <a:p>
            <a:pPr marL="12700" marR="1576705">
              <a:lnSpc>
                <a:spcPct val="150000"/>
              </a:lnSpc>
              <a:tabLst>
                <a:tab pos="457644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A.责令改正，给予警告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B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.责令停业整顿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C.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处十万元以上五十万元以下的罚款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D.责令暂停销售</a:t>
            </a:r>
            <a:endParaRPr sz="2400">
              <a:latin typeface="微软雅黑"/>
              <a:cs typeface="微软雅黑"/>
            </a:endParaRPr>
          </a:p>
          <a:p>
            <a:pPr algn="just" marL="12700" marR="5080">
              <a:lnSpc>
                <a:spcPct val="150000"/>
              </a:lnSpc>
              <a:buSzPct val="95833"/>
              <a:buAutoNum type="arabicPeriod" startAt="5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根据《药品管理法》，未按照规定开展药品上市后研究或上 市后评价的行为，经警告，逾期不改正的，应承担的行政法律 责任为(</a:t>
            </a:r>
            <a:r>
              <a:rPr dirty="0" sz="2400" spc="26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algn="just" marL="12700" marR="57785">
              <a:lnSpc>
                <a:spcPct val="150000"/>
              </a:lnSpc>
              <a:buSzPct val="95833"/>
              <a:buAutoNum type="arabicPeriod" startAt="5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根据《药品管理法》，药品经营企业零售药品未正确说明用 法、用量等事项时，应承担的行政法律责任为(</a:t>
            </a:r>
            <a:r>
              <a:rPr dirty="0" sz="2400" spc="24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00">
              <a:latin typeface="Times New Roman"/>
              <a:cs typeface="Times New Roman"/>
            </a:endParaRPr>
          </a:p>
          <a:p>
            <a:pPr marL="502284">
              <a:lnSpc>
                <a:spcPct val="100000"/>
              </a:lnSpc>
              <a:tabLst>
                <a:tab pos="2195830" algn="l"/>
              </a:tabLst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【答案】C	A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387349"/>
            <a:ext cx="3277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0">
                <a:solidFill>
                  <a:srgbClr val="00FF00"/>
                </a:solidFill>
                <a:latin typeface="微软雅黑"/>
                <a:cs typeface="微软雅黑"/>
              </a:rPr>
              <a:t>四、特殊管理药</a:t>
            </a:r>
            <a:r>
              <a:rPr dirty="0" sz="3200" spc="5" b="0">
                <a:solidFill>
                  <a:srgbClr val="00FF00"/>
                </a:solidFill>
                <a:latin typeface="微软雅黑"/>
                <a:cs typeface="微软雅黑"/>
              </a:rPr>
              <a:t>品</a:t>
            </a:r>
            <a:endParaRPr sz="3200">
              <a:latin typeface="微软雅黑"/>
              <a:cs typeface="微软雅黑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9236" y="1410919"/>
          <a:ext cx="7854315" cy="5136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895"/>
                <a:gridCol w="6643370"/>
              </a:tblGrid>
              <a:tr h="487679">
                <a:tc rowSpan="4">
                  <a:txBody>
                    <a:bodyPr/>
                    <a:lstStyle/>
                    <a:p>
                      <a:pPr marL="91440" marR="584835">
                        <a:lnSpc>
                          <a:spcPct val="120000"/>
                        </a:lnSpc>
                        <a:spcBef>
                          <a:spcPts val="3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产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管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理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新、改、扩生产单位，省药监审批，生产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--GMP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889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生产国内已生产品种，国药局批准文号，无按新药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192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0805" marR="194310">
                        <a:lnSpc>
                          <a:spcPct val="120000"/>
                        </a:lnSpc>
                        <a:spcBef>
                          <a:spcPts val="3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生产单位不得向无《单采血浆许可证》的单采血浆站或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未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签质量责任书的任何单位收血浆，不得向任何单位供应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原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料血浆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192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生产前，用体外诊断制剂对每份血浆复检，记录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90805" marR="194310">
                        <a:lnSpc>
                          <a:spcPct val="120000"/>
                        </a:lnSpc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不合格不产，省药监监督销毁，传播疾病通知单采站报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省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卫健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91440" marR="330835">
                        <a:lnSpc>
                          <a:spcPct val="120000"/>
                        </a:lnSpc>
                        <a:spcBef>
                          <a:spcPts val="3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经营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管 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理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省药监批，应具备冷藏和熟悉品种的业务人员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8553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进出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口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28600">
                        <a:lnSpc>
                          <a:spcPct val="120000"/>
                        </a:lnSpc>
                        <a:spcBef>
                          <a:spcPts val="3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国药监审批和监督。擅自--省药监没收制品和血浆及违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法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所得，并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3-5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倍罚款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48423" y="977950"/>
            <a:ext cx="1927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考点:血液制品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89369" y="646976"/>
          <a:ext cx="8320405" cy="565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2370"/>
                <a:gridCol w="7118984"/>
              </a:tblGrid>
              <a:tr h="396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临床试验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  <a:tabLst>
                          <a:tab pos="1209040" algn="l"/>
                        </a:tabLst>
                      </a:pP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国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药局批	省疾控或三级医疗机构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9448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省药监《生产许可证》、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GMP，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委托（超出生产能力）--国药监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  <a:p>
                      <a:pPr marL="90805" marR="111125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条件：生产条件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+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产能储备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+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保证生物安全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+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符合疾病防控需。持有人 应具有疫苗生产能力，超过</a:t>
                      </a:r>
                      <a:r>
                        <a:rPr dirty="0" sz="18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6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小时记录途中温度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采购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  <a:tabLst>
                          <a:tab pos="2055495" algn="l"/>
                        </a:tabLst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国家免疫规划疫苗	--国卫建委、财政集中招标--各省统一购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99136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国家免疫规划以外免疫规划疫苗和非免疫规划疫苗 省--省级公共资源交易平台组织采购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供应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持有人--疾控--接种单位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配送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持有人--疾控（指定接种单位）（自或委托配送）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持有人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0805" marR="1930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建质量管理体系；生产工艺、产地、关键设备变更--评估验证--备案 或报告；影响安全有效质量可控--国药局批。建立疫苗质量回顾分析 和风险报告制度，每年报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国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药监。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935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800">
                          <a:solidFill>
                            <a:srgbClr val="00FF00"/>
                          </a:solidFill>
                          <a:latin typeface="黑体"/>
                          <a:cs typeface="黑体"/>
                        </a:rPr>
                        <a:t>国药监</a:t>
                      </a:r>
                      <a:endParaRPr sz="1800">
                        <a:latin typeface="黑体"/>
                        <a:cs typeface="黑体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6256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责令持有人上市后评价：异常反应严重或其他危害人体健康，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注销注 册证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  <a:p>
                      <a:pPr algn="just" marL="90805" marR="16256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发现该疫苗品种的产品设计、生产工艺、安全性、有效性或质量可控 性明显劣于防控同种疾病的其他疫苗，应</a:t>
                      </a:r>
                      <a:r>
                        <a:rPr dirty="0" sz="1800">
                          <a:solidFill>
                            <a:srgbClr val="00FF00"/>
                          </a:solidFill>
                          <a:latin typeface="微软雅黑"/>
                          <a:cs typeface="微软雅黑"/>
                        </a:rPr>
                        <a:t>注销该品种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所有疫苗的药品 注册证书并废止相应的国家药品标准。</a:t>
                      </a:r>
                      <a:endParaRPr sz="1800">
                        <a:latin typeface="微软雅黑"/>
                        <a:cs typeface="微软雅黑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0216" y="264477"/>
            <a:ext cx="19278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微软雅黑"/>
                <a:cs typeface="微软雅黑"/>
              </a:rPr>
              <a:t>考点:疫苗管理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390" y="781494"/>
            <a:ext cx="7680959" cy="741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17500"/>
              </a:lnSpc>
              <a:spcBef>
                <a:spcPts val="95"/>
              </a:spcBef>
            </a:pPr>
            <a:r>
              <a:rPr dirty="0" sz="2000">
                <a:solidFill>
                  <a:srgbClr val="FFFF00"/>
                </a:solidFill>
                <a:latin typeface="微软雅黑"/>
                <a:cs typeface="微软雅黑"/>
              </a:rPr>
              <a:t>※</a:t>
            </a:r>
            <a:r>
              <a:rPr dirty="0" sz="2000" spc="-10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000">
                <a:solidFill>
                  <a:srgbClr val="00FF00"/>
                </a:solidFill>
                <a:latin typeface="黑体"/>
                <a:cs typeface="黑体"/>
              </a:rPr>
              <a:t>生物制品批签发：国家对疫苗、血液制品、用于血源筛查的体外</a:t>
            </a:r>
            <a:r>
              <a:rPr dirty="0" sz="2000" spc="5">
                <a:solidFill>
                  <a:srgbClr val="00FF00"/>
                </a:solidFill>
                <a:latin typeface="黑体"/>
                <a:cs typeface="黑体"/>
              </a:rPr>
              <a:t>诊 </a:t>
            </a:r>
            <a:r>
              <a:rPr dirty="0" sz="2000">
                <a:solidFill>
                  <a:srgbClr val="00FF00"/>
                </a:solidFill>
                <a:latin typeface="黑体"/>
                <a:cs typeface="黑体"/>
              </a:rPr>
              <a:t>断制剂、生物制品每批出厂上市或者进口时进行强制性检验</a:t>
            </a:r>
            <a:r>
              <a:rPr dirty="0" sz="2000" spc="5">
                <a:solidFill>
                  <a:srgbClr val="00FF00"/>
                </a:solidFill>
                <a:latin typeface="黑体"/>
                <a:cs typeface="黑体"/>
              </a:rPr>
              <a:t>。</a:t>
            </a:r>
            <a:endParaRPr sz="2000">
              <a:latin typeface="黑体"/>
              <a:cs typeface="黑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390" y="1932114"/>
            <a:ext cx="7611745" cy="3439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</a:pP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不符合：发《不予批签发通知书》--不售；省药监（口岸）监督销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毁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免批签发：预防控制传染病疫情或突发事件应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急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2000">
                <a:solidFill>
                  <a:srgbClr val="FFFF00"/>
                </a:solidFill>
                <a:latin typeface="微软雅黑"/>
                <a:cs typeface="微软雅黑"/>
              </a:rPr>
              <a:t>※</a:t>
            </a:r>
            <a:r>
              <a:rPr dirty="0" sz="2000" spc="-1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发现问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题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申报资料或样品真实性疑问</a:t>
            </a: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--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批机构核实</a:t>
            </a: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--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现场抽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验</a:t>
            </a:r>
            <a:endParaRPr sz="2000">
              <a:latin typeface="微软雅黑"/>
              <a:cs typeface="微软雅黑"/>
            </a:endParaRPr>
          </a:p>
          <a:p>
            <a:pPr marL="12700" marR="74295">
              <a:lnSpc>
                <a:spcPct val="140000"/>
              </a:lnSpc>
            </a:pP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批机构发现重大质量风险--及时报国和省药监--责令持有人整改--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情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况报告药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监</a:t>
            </a:r>
            <a:endParaRPr sz="2000">
              <a:latin typeface="微软雅黑"/>
              <a:cs typeface="微软雅黑"/>
            </a:endParaRPr>
          </a:p>
          <a:p>
            <a:pPr marL="12700" marR="39370">
              <a:lnSpc>
                <a:spcPct val="140000"/>
              </a:lnSpc>
            </a:pP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持有人--生产工艺偏差、生产过程事故及措施--申请中载明，影响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质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量措施并报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告</a:t>
            </a:r>
            <a:endParaRPr sz="20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707" y="587273"/>
            <a:ext cx="31470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微软雅黑"/>
                <a:cs typeface="微软雅黑"/>
              </a:rPr>
              <a:t>考点:麻醉精神药品目录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087310"/>
            <a:ext cx="8013065" cy="4848225"/>
          </a:xfrm>
          <a:prstGeom prst="rect">
            <a:avLst/>
          </a:prstGeom>
        </p:spPr>
        <p:txBody>
          <a:bodyPr wrap="square" lIns="0" tIns="179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15"/>
              </a:spcBef>
              <a:tabLst>
                <a:tab pos="412115" algn="l"/>
              </a:tabLst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※	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麻醉药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品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可卡可待蒂巴因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：可卡因、双氢可待因、蒂巴因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endParaRPr sz="2200">
              <a:latin typeface="微软雅黑"/>
              <a:cs typeface="微软雅黑"/>
            </a:endParaRPr>
          </a:p>
          <a:p>
            <a:pPr marL="12700" marR="5080">
              <a:lnSpc>
                <a:spcPct val="129900"/>
              </a:lnSpc>
              <a:spcBef>
                <a:spcPts val="525"/>
              </a:spcBef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吗啡罂粟福可定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：</a:t>
            </a:r>
            <a:r>
              <a:rPr dirty="0" sz="2200" spc="-5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吗啡、乙基吗啡、氢吗啡酮、罂粟壳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r>
              <a:rPr dirty="0" sz="2200" spc="-5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罂粟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秆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浓缩物、福尔可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定</a:t>
            </a:r>
            <a:endParaRPr sz="2200">
              <a:latin typeface="微软雅黑"/>
              <a:cs typeface="微软雅黑"/>
            </a:endParaRPr>
          </a:p>
          <a:p>
            <a:pPr marL="12700" marR="87630">
              <a:lnSpc>
                <a:spcPct val="129900"/>
              </a:lnSpc>
              <a:spcBef>
                <a:spcPts val="525"/>
              </a:spcBef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一阿三酮三太尼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：</a:t>
            </a:r>
            <a:r>
              <a:rPr dirty="0" sz="2200" spc="-10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阿片、氢可酮、美沙酮、羟考酮、瑞芬太尼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、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舒芬太尼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、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芬太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尼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右边土匪不跪秦：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右丙氧芬、布桂嗪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地芬氢二哌替啶：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地芬诺酯、二氢埃托啡、哌替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啶</a:t>
            </a:r>
            <a:endParaRPr sz="2200">
              <a:latin typeface="微软雅黑"/>
              <a:cs typeface="微软雅黑"/>
            </a:endParaRPr>
          </a:p>
          <a:p>
            <a:pPr marL="12700" marR="119380" indent="330200">
              <a:lnSpc>
                <a:spcPct val="129900"/>
              </a:lnSpc>
              <a:spcBef>
                <a:spcPts val="525"/>
              </a:spcBef>
            </a:pP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罂粟壳只能用于中药饮片和中成药的生产以及医疗配方使用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。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不得生用，不得单方</a:t>
            </a:r>
            <a:r>
              <a:rPr dirty="0" sz="2200" spc="-5">
                <a:latin typeface="微软雅黑"/>
                <a:cs typeface="微软雅黑"/>
              </a:rPr>
              <a:t>（</a:t>
            </a: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3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天量，最长不超</a:t>
            </a: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7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天，常用量每天</a:t>
            </a:r>
            <a:r>
              <a:rPr dirty="0" sz="2000" spc="-5">
                <a:solidFill>
                  <a:srgbClr val="F1F1F1"/>
                </a:solidFill>
                <a:latin typeface="微软雅黑"/>
                <a:cs typeface="微软雅黑"/>
              </a:rPr>
              <a:t>3-6g）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140" y="431800"/>
            <a:ext cx="25057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微软雅黑"/>
                <a:cs typeface="微软雅黑"/>
              </a:rPr>
              <a:t>※</a:t>
            </a:r>
            <a:r>
              <a:rPr dirty="0" spc="-95" b="0">
                <a:latin typeface="微软雅黑"/>
                <a:cs typeface="微软雅黑"/>
              </a:rPr>
              <a:t> </a:t>
            </a:r>
            <a:r>
              <a:rPr dirty="0" b="0">
                <a:latin typeface="微软雅黑"/>
                <a:cs typeface="微软雅黑"/>
              </a:rPr>
              <a:t>第一类精神药品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980" y="1296212"/>
            <a:ext cx="7607934" cy="2571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氯胺酮、丁丙诺啡、司可巴比妥、马吲哚、三唑仑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845"/>
              </a:spcBef>
            </a:pP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哌醋甲酯、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γ-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羟丁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酸</a:t>
            </a:r>
            <a:endParaRPr sz="2200">
              <a:latin typeface="微软雅黑"/>
              <a:cs typeface="微软雅黑"/>
            </a:endParaRPr>
          </a:p>
          <a:p>
            <a:pPr marL="95250">
              <a:lnSpc>
                <a:spcPct val="100000"/>
              </a:lnSpc>
              <a:spcBef>
                <a:spcPts val="1845"/>
              </a:spcBef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记忆：司马派三家丁抢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驴</a:t>
            </a:r>
            <a:endParaRPr sz="2200">
              <a:latin typeface="微软雅黑"/>
              <a:cs typeface="微软雅黑"/>
            </a:endParaRPr>
          </a:p>
          <a:p>
            <a:pPr marL="355600" marR="5080" indent="-342900">
              <a:lnSpc>
                <a:spcPct val="150000"/>
              </a:lnSpc>
              <a:spcBef>
                <a:spcPts val="525"/>
              </a:spcBef>
            </a:pP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口服固体制剂不含其他麻精易制毒的复方制剂每剂量单位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含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羟考酮碱</a:t>
            </a:r>
            <a:r>
              <a:rPr dirty="0" sz="2200">
                <a:latin typeface="微软雅黑"/>
                <a:cs typeface="微软雅黑"/>
              </a:rPr>
              <a:t>：</a:t>
            </a:r>
            <a:r>
              <a:rPr dirty="0" sz="2200">
                <a:solidFill>
                  <a:srgbClr val="00FF00"/>
                </a:solidFill>
                <a:latin typeface="微软雅黑"/>
                <a:cs typeface="微软雅黑"/>
              </a:rPr>
              <a:t>＞</a:t>
            </a:r>
            <a:r>
              <a:rPr dirty="0" sz="2200" spc="-5">
                <a:solidFill>
                  <a:srgbClr val="00FF00"/>
                </a:solidFill>
                <a:latin typeface="微软雅黑"/>
                <a:cs typeface="微软雅黑"/>
              </a:rPr>
              <a:t>5</a:t>
            </a:r>
            <a:r>
              <a:rPr dirty="0" sz="2200">
                <a:solidFill>
                  <a:srgbClr val="00FF00"/>
                </a:solidFill>
                <a:latin typeface="微软雅黑"/>
                <a:cs typeface="微软雅黑"/>
              </a:rPr>
              <a:t>毫克，列入一精管；</a:t>
            </a:r>
            <a:r>
              <a:rPr dirty="0" sz="2200" spc="-5">
                <a:solidFill>
                  <a:srgbClr val="00FF00"/>
                </a:solidFill>
                <a:latin typeface="微软雅黑"/>
                <a:cs typeface="微软雅黑"/>
              </a:rPr>
              <a:t>≤5</a:t>
            </a:r>
            <a:r>
              <a:rPr dirty="0" sz="2200">
                <a:solidFill>
                  <a:srgbClr val="00FF00"/>
                </a:solidFill>
                <a:latin typeface="微软雅黑"/>
                <a:cs typeface="微软雅黑"/>
              </a:rPr>
              <a:t>毫克列入二精管理</a:t>
            </a:r>
            <a:r>
              <a:rPr dirty="0" sz="2200" spc="-5">
                <a:solidFill>
                  <a:srgbClr val="00FF00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381000"/>
            <a:ext cx="24638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黑体"/>
                <a:cs typeface="黑体"/>
              </a:rPr>
              <a:t>※第二类精神药品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4209" y="923798"/>
            <a:ext cx="8346440" cy="464883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§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巴比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妥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苯巴比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妥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戊巴比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妥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异戊巴比妥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（四个爸比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)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§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阿普唑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仑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艾司唑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仑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咪达唑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仑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唑吡坦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（坐着四个轮椅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）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§</a:t>
            </a:r>
            <a:r>
              <a:rPr dirty="0" sz="2200" spc="-8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安钠咖、咖啡因、布托啡诺、麦角胺咖啡因片、丁丙诺啡透皮贴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剂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（喝着五杯咖啡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）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§</a:t>
            </a:r>
            <a:r>
              <a:rPr dirty="0" sz="2200" spc="-1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硝西泮、氯硝西泮、氟西泮、地西泮、奥沙西泮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r>
              <a:rPr dirty="0" sz="2200" spc="-1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劳拉西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泮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（六碗稀饭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）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§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匹莫林、格鲁米特、氯氮卓、曲马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多</a:t>
            </a:r>
            <a:endParaRPr sz="2200">
              <a:latin typeface="微软雅黑"/>
              <a:cs typeface="微软雅黑"/>
            </a:endParaRPr>
          </a:p>
          <a:p>
            <a:pPr marL="177800">
              <a:lnSpc>
                <a:spcPct val="100000"/>
              </a:lnSpc>
              <a:spcBef>
                <a:spcPts val="525"/>
              </a:spcBef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（听者莫扎特卓越的曲子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）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6035040" algn="l"/>
              </a:tabLst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§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 扎来普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隆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 佐匹克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隆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 地佐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辛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 喷他佐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辛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 甲丙氨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酯	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氨酚氢可酮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片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（二聋二左二不安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）</a:t>
            </a:r>
            <a:endParaRPr sz="2200">
              <a:latin typeface="微软雅黑"/>
              <a:cs typeface="微软雅黑"/>
            </a:endParaRPr>
          </a:p>
          <a:p>
            <a:pPr marL="12700" marR="224154">
              <a:lnSpc>
                <a:spcPct val="119900"/>
              </a:lnSpc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含可待因复方液体制剂；丁丙诺啡与纳洛酮的复方口服固体制剂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； 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瑞马唑仑（包括其可能存在的盐、单方制剂和异构体）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4834" y="413385"/>
            <a:ext cx="12014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FFFF00"/>
                </a:solidFill>
                <a:latin typeface="微软雅黑"/>
                <a:cs typeface="微软雅黑"/>
              </a:rPr>
              <a:t>【B型题</a:t>
            </a:r>
            <a:r>
              <a:rPr dirty="0" sz="2000" spc="5">
                <a:solidFill>
                  <a:srgbClr val="FFFF00"/>
                </a:solidFill>
                <a:latin typeface="微软雅黑"/>
                <a:cs typeface="微软雅黑"/>
              </a:rPr>
              <a:t>】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7690" y="1019810"/>
            <a:ext cx="1532890" cy="11214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9800"/>
              </a:lnSpc>
              <a:spcBef>
                <a:spcPts val="100"/>
              </a:spcBef>
            </a:pPr>
            <a:r>
              <a:rPr dirty="0" b="0">
                <a:solidFill>
                  <a:srgbClr val="F1F1F1"/>
                </a:solidFill>
                <a:latin typeface="微软雅黑"/>
                <a:cs typeface="微软雅黑"/>
              </a:rPr>
              <a:t>A.阿普唑仑  </a:t>
            </a:r>
            <a:r>
              <a:rPr dirty="0" spc="-5" b="0">
                <a:solidFill>
                  <a:srgbClr val="F1F1F1"/>
                </a:solidFill>
                <a:latin typeface="微软雅黑"/>
                <a:cs typeface="微软雅黑"/>
              </a:rPr>
              <a:t>C</a:t>
            </a:r>
            <a:r>
              <a:rPr dirty="0" b="0">
                <a:solidFill>
                  <a:srgbClr val="F1F1F1"/>
                </a:solidFill>
                <a:latin typeface="微软雅黑"/>
                <a:cs typeface="微软雅黑"/>
              </a:rPr>
              <a:t>.哌醋甲酯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85745" y="1019810"/>
            <a:ext cx="1855470" cy="1121410"/>
          </a:xfrm>
          <a:prstGeom prst="rect">
            <a:avLst/>
          </a:prstGeom>
        </p:spPr>
        <p:txBody>
          <a:bodyPr wrap="square" lIns="0" tIns="194945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1535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B.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阿托品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D.双氢可待因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690" y="2188845"/>
            <a:ext cx="8054340" cy="302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29900"/>
              </a:lnSpc>
              <a:spcBef>
                <a:spcPts val="9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根据《麻醉药品品种目录（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2013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年版）》和《精神药品品种 目录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（2013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年版）》，属于第一类精神药品的是</a:t>
            </a:r>
            <a:endParaRPr sz="2400">
              <a:latin typeface="微软雅黑"/>
              <a:cs typeface="微软雅黑"/>
            </a:endParaRPr>
          </a:p>
          <a:p>
            <a:pPr marL="355600" marR="5080" indent="-342900">
              <a:lnSpc>
                <a:spcPct val="1299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根据《麻醉药品品种目录（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2013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年版）》和《精神药品品种 目录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（2013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年版）》，属于第二类精神药品的是</a:t>
            </a:r>
            <a:endParaRPr sz="2400">
              <a:latin typeface="微软雅黑"/>
              <a:cs typeface="微软雅黑"/>
            </a:endParaRPr>
          </a:p>
          <a:p>
            <a:pPr marL="355600" marR="5080" indent="-342900">
              <a:lnSpc>
                <a:spcPct val="1299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根据《麻醉药品品种目录（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2013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年版）》和《精神药品品种 目录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（2013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年版）》，属于麻醉药品的是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85264" y="6037579"/>
            <a:ext cx="2513965" cy="360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3405" algn="l"/>
                <a:tab pos="2287905" algn="l"/>
              </a:tabLst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正确答案：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C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	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A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	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D</a:t>
            </a:r>
            <a:endParaRPr sz="22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1149895"/>
            <a:ext cx="5872480" cy="3865879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715645" indent="-253365">
              <a:lnSpc>
                <a:spcPct val="100000"/>
              </a:lnSpc>
              <a:spcBef>
                <a:spcPts val="1540"/>
              </a:spcBef>
              <a:buSzPct val="95833"/>
              <a:buAutoNum type="arabicPeriod" startAt="3"/>
              <a:tabLst>
                <a:tab pos="71628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战略性的放弃</a:t>
            </a:r>
            <a:endParaRPr sz="2400">
              <a:latin typeface="微软雅黑"/>
              <a:cs typeface="微软雅黑"/>
            </a:endParaRPr>
          </a:p>
          <a:p>
            <a:pPr marL="12700" marR="5080" indent="36068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开始几道难，随意选出答案标题号前调整 心态继续做题。</a:t>
            </a:r>
            <a:endParaRPr sz="2400">
              <a:latin typeface="微软雅黑"/>
              <a:cs typeface="微软雅黑"/>
            </a:endParaRPr>
          </a:p>
          <a:p>
            <a:pPr marL="37338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完成同一类型涂答题卡；</a:t>
            </a:r>
            <a:endParaRPr sz="2400">
              <a:latin typeface="微软雅黑"/>
              <a:cs typeface="微软雅黑"/>
            </a:endParaRPr>
          </a:p>
          <a:p>
            <a:pPr marL="37338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十道多选根据情况不耽误过多时间。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445134" indent="-252729">
              <a:lnSpc>
                <a:spcPct val="100000"/>
              </a:lnSpc>
              <a:spcBef>
                <a:spcPts val="2195"/>
              </a:spcBef>
              <a:buSzPct val="95833"/>
              <a:buAutoNum type="arabicPeriod" startAt="4"/>
              <a:tabLst>
                <a:tab pos="44577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完成所有题目后检查答题卡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80732" y="1006411"/>
          <a:ext cx="7958455" cy="556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970"/>
                <a:gridCol w="946150"/>
                <a:gridCol w="3900170"/>
                <a:gridCol w="1682115"/>
              </a:tblGrid>
              <a:tr h="4876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单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位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产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批发经营资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格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零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售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87679"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麻精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一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省药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局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全国批发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</a:t>
                      </a: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国药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局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不得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零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售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876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区域性批发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–</a:t>
                      </a: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省药</a:t>
                      </a:r>
                      <a:r>
                        <a:rPr dirty="0" sz="2000" spc="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监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90805" marR="295910">
                        <a:lnSpc>
                          <a:spcPct val="120000"/>
                        </a:lnSpc>
                        <a:spcBef>
                          <a:spcPts val="3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二精原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料 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914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专门从事二精批发企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业</a:t>
                      </a:r>
                      <a:r>
                        <a:rPr dirty="0" sz="2000" spc="-11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–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省药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监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algn="just" marL="91440" marR="245110">
                        <a:lnSpc>
                          <a:spcPct val="150000"/>
                        </a:lnSpc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麻精一批发可批二精，经营范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围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中有，若无向所在地省药监申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请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变更经营范围（在许可证经营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范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围中加注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二精原料药或制剂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）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零售</a:t>
                      </a: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连</a:t>
                      </a:r>
                      <a:r>
                        <a:rPr dirty="0" sz="2000" spc="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锁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91440" marR="491490">
                        <a:lnSpc>
                          <a:spcPct val="170000"/>
                        </a:lnSpc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---</a:t>
                      </a:r>
                      <a:r>
                        <a:rPr dirty="0" sz="2000" spc="-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市药</a:t>
                      </a: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监 </a:t>
                      </a: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凭处</a:t>
                      </a:r>
                      <a:r>
                        <a:rPr dirty="0" sz="2000" spc="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方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不可未成</a:t>
                      </a:r>
                      <a:r>
                        <a:rPr dirty="0" sz="2000" spc="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年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二精制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831339">
                <a:tc gridSpan="4">
                  <a:txBody>
                    <a:bodyPr/>
                    <a:lstStyle/>
                    <a:p>
                      <a:pPr marL="90805" marR="399415" indent="74930">
                        <a:lnSpc>
                          <a:spcPct val="120000"/>
                        </a:lnSpc>
                        <a:spcBef>
                          <a:spcPts val="350"/>
                        </a:spcBef>
                      </a:pPr>
                      <a:r>
                        <a:rPr dirty="0" sz="2000" spc="-5">
                          <a:solidFill>
                            <a:srgbClr val="F4FC0F"/>
                          </a:solidFill>
                          <a:latin typeface="微软雅黑"/>
                          <a:cs typeface="微软雅黑"/>
                        </a:rPr>
                        <a:t>不得经营麻精一原料药</a:t>
                      </a:r>
                      <a:r>
                        <a:rPr dirty="0" sz="2000" spc="-5">
                          <a:latin typeface="微软雅黑"/>
                          <a:cs typeface="微软雅黑"/>
                        </a:rPr>
                        <a:t>。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供医疗、教学小包装经国药局批可批发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精麻药品不允许购货单位自提，供货企业送至单位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二精企业直接配送，不得委托配送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全国批发、区域批发售麻精一应建销售方档案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0755" y="409993"/>
            <a:ext cx="41567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考点</a:t>
            </a:r>
            <a:r>
              <a:rPr dirty="0"/>
              <a:t>:</a:t>
            </a:r>
            <a:r>
              <a:rPr dirty="0"/>
              <a:t>麻醉药品和精神药品经</a:t>
            </a:r>
            <a:r>
              <a:rPr dirty="0" spc="-10"/>
              <a:t>营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7868" y="1316736"/>
            <a:ext cx="1080770" cy="1247140"/>
          </a:xfrm>
          <a:custGeom>
            <a:avLst/>
            <a:gdLst/>
            <a:ahLst/>
            <a:cxnLst/>
            <a:rect l="l" t="t" r="r" b="b"/>
            <a:pathLst>
              <a:path w="1080770" h="1247139">
                <a:moveTo>
                  <a:pt x="0" y="0"/>
                </a:moveTo>
                <a:lnTo>
                  <a:pt x="1080516" y="0"/>
                </a:lnTo>
                <a:lnTo>
                  <a:pt x="1080516" y="1246632"/>
                </a:lnTo>
                <a:lnTo>
                  <a:pt x="0" y="1246632"/>
                </a:lnTo>
                <a:lnTo>
                  <a:pt x="0" y="0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3550" y="1311275"/>
            <a:ext cx="1089025" cy="1257300"/>
          </a:xfrm>
          <a:custGeom>
            <a:avLst/>
            <a:gdLst/>
            <a:ahLst/>
            <a:cxnLst/>
            <a:rect l="l" t="t" r="r" b="b"/>
            <a:pathLst>
              <a:path w="1089025" h="1257300">
                <a:moveTo>
                  <a:pt x="1089025" y="1257300"/>
                </a:moveTo>
                <a:lnTo>
                  <a:pt x="0" y="1257300"/>
                </a:lnTo>
                <a:lnTo>
                  <a:pt x="0" y="0"/>
                </a:lnTo>
                <a:lnTo>
                  <a:pt x="1089025" y="0"/>
                </a:lnTo>
                <a:lnTo>
                  <a:pt x="10890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247775"/>
                </a:lnTo>
                <a:lnTo>
                  <a:pt x="4762" y="1247775"/>
                </a:lnTo>
                <a:lnTo>
                  <a:pt x="9525" y="1252537"/>
                </a:lnTo>
                <a:lnTo>
                  <a:pt x="1089025" y="1252537"/>
                </a:lnTo>
                <a:lnTo>
                  <a:pt x="1089025" y="1257300"/>
                </a:lnTo>
                <a:close/>
              </a:path>
              <a:path w="1089025" h="125730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89025" h="1257300">
                <a:moveTo>
                  <a:pt x="10795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79500" y="4762"/>
                </a:lnTo>
                <a:lnTo>
                  <a:pt x="1079500" y="9525"/>
                </a:lnTo>
                <a:close/>
              </a:path>
              <a:path w="1089025" h="1257300">
                <a:moveTo>
                  <a:pt x="1079500" y="1252537"/>
                </a:moveTo>
                <a:lnTo>
                  <a:pt x="1079500" y="4762"/>
                </a:lnTo>
                <a:lnTo>
                  <a:pt x="1084262" y="9525"/>
                </a:lnTo>
                <a:lnTo>
                  <a:pt x="1089025" y="9525"/>
                </a:lnTo>
                <a:lnTo>
                  <a:pt x="1089025" y="1247775"/>
                </a:lnTo>
                <a:lnTo>
                  <a:pt x="1084262" y="1247775"/>
                </a:lnTo>
                <a:lnTo>
                  <a:pt x="1079500" y="1252537"/>
                </a:lnTo>
                <a:close/>
              </a:path>
              <a:path w="1089025" h="1257300">
                <a:moveTo>
                  <a:pt x="1089025" y="9525"/>
                </a:moveTo>
                <a:lnTo>
                  <a:pt x="1084262" y="9525"/>
                </a:lnTo>
                <a:lnTo>
                  <a:pt x="1079500" y="4762"/>
                </a:lnTo>
                <a:lnTo>
                  <a:pt x="1089025" y="4762"/>
                </a:lnTo>
                <a:lnTo>
                  <a:pt x="1089025" y="9525"/>
                </a:lnTo>
                <a:close/>
              </a:path>
              <a:path w="1089025" h="1257300">
                <a:moveTo>
                  <a:pt x="9525" y="1252537"/>
                </a:moveTo>
                <a:lnTo>
                  <a:pt x="4762" y="1247775"/>
                </a:lnTo>
                <a:lnTo>
                  <a:pt x="9525" y="1247775"/>
                </a:lnTo>
                <a:lnTo>
                  <a:pt x="9525" y="1252537"/>
                </a:lnTo>
                <a:close/>
              </a:path>
              <a:path w="1089025" h="1257300">
                <a:moveTo>
                  <a:pt x="1079500" y="1252537"/>
                </a:moveTo>
                <a:lnTo>
                  <a:pt x="9525" y="1252537"/>
                </a:lnTo>
                <a:lnTo>
                  <a:pt x="9525" y="1247775"/>
                </a:lnTo>
                <a:lnTo>
                  <a:pt x="1079500" y="1247775"/>
                </a:lnTo>
                <a:lnTo>
                  <a:pt x="1079500" y="1252537"/>
                </a:lnTo>
                <a:close/>
              </a:path>
              <a:path w="1089025" h="1257300">
                <a:moveTo>
                  <a:pt x="1089025" y="1252537"/>
                </a:moveTo>
                <a:lnTo>
                  <a:pt x="1079500" y="1252537"/>
                </a:lnTo>
                <a:lnTo>
                  <a:pt x="1084262" y="1247775"/>
                </a:lnTo>
                <a:lnTo>
                  <a:pt x="1089025" y="1247775"/>
                </a:lnTo>
                <a:lnTo>
                  <a:pt x="1089025" y="1252537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67868" y="1429702"/>
            <a:ext cx="1080770" cy="985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73050" marR="26543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微软雅黑"/>
                <a:cs typeface="微软雅黑"/>
              </a:rPr>
              <a:t>定点 生产 企业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20011" y="1510283"/>
            <a:ext cx="864235" cy="287020"/>
          </a:xfrm>
          <a:custGeom>
            <a:avLst/>
            <a:gdLst/>
            <a:ahLst/>
            <a:cxnLst/>
            <a:rect l="l" t="t" r="r" b="b"/>
            <a:pathLst>
              <a:path w="864235" h="287019">
                <a:moveTo>
                  <a:pt x="576071" y="286511"/>
                </a:moveTo>
                <a:lnTo>
                  <a:pt x="576071" y="214883"/>
                </a:lnTo>
                <a:lnTo>
                  <a:pt x="0" y="214883"/>
                </a:lnTo>
                <a:lnTo>
                  <a:pt x="0" y="71627"/>
                </a:lnTo>
                <a:lnTo>
                  <a:pt x="576071" y="71627"/>
                </a:lnTo>
                <a:lnTo>
                  <a:pt x="576071" y="0"/>
                </a:lnTo>
                <a:lnTo>
                  <a:pt x="864107" y="143255"/>
                </a:lnTo>
                <a:lnTo>
                  <a:pt x="576071" y="286511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14487" y="1502016"/>
            <a:ext cx="880744" cy="302895"/>
          </a:xfrm>
          <a:custGeom>
            <a:avLst/>
            <a:gdLst/>
            <a:ahLst/>
            <a:cxnLst/>
            <a:rect l="l" t="t" r="r" b="b"/>
            <a:pathLst>
              <a:path w="880744" h="302894">
                <a:moveTo>
                  <a:pt x="577430" y="79527"/>
                </a:moveTo>
                <a:lnTo>
                  <a:pt x="577430" y="0"/>
                </a:lnTo>
                <a:lnTo>
                  <a:pt x="592845" y="7696"/>
                </a:lnTo>
                <a:lnTo>
                  <a:pt x="586955" y="7696"/>
                </a:lnTo>
                <a:lnTo>
                  <a:pt x="580072" y="11963"/>
                </a:lnTo>
                <a:lnTo>
                  <a:pt x="586955" y="15399"/>
                </a:lnTo>
                <a:lnTo>
                  <a:pt x="586955" y="74764"/>
                </a:lnTo>
                <a:lnTo>
                  <a:pt x="582193" y="74764"/>
                </a:lnTo>
                <a:lnTo>
                  <a:pt x="577430" y="79527"/>
                </a:lnTo>
                <a:close/>
              </a:path>
              <a:path w="880744" h="302894">
                <a:moveTo>
                  <a:pt x="586955" y="15399"/>
                </a:moveTo>
                <a:lnTo>
                  <a:pt x="580072" y="11963"/>
                </a:lnTo>
                <a:lnTo>
                  <a:pt x="586955" y="7696"/>
                </a:lnTo>
                <a:lnTo>
                  <a:pt x="586955" y="15399"/>
                </a:lnTo>
                <a:close/>
              </a:path>
              <a:path w="880744" h="302894">
                <a:moveTo>
                  <a:pt x="859294" y="151364"/>
                </a:moveTo>
                <a:lnTo>
                  <a:pt x="586955" y="15399"/>
                </a:lnTo>
                <a:lnTo>
                  <a:pt x="586955" y="7696"/>
                </a:lnTo>
                <a:lnTo>
                  <a:pt x="592845" y="7696"/>
                </a:lnTo>
                <a:lnTo>
                  <a:pt x="872071" y="147104"/>
                </a:lnTo>
                <a:lnTo>
                  <a:pt x="867829" y="147104"/>
                </a:lnTo>
                <a:lnTo>
                  <a:pt x="859294" y="151364"/>
                </a:lnTo>
                <a:close/>
              </a:path>
              <a:path w="880744" h="302894">
                <a:moveTo>
                  <a:pt x="577430" y="227964"/>
                </a:moveTo>
                <a:lnTo>
                  <a:pt x="0" y="227964"/>
                </a:lnTo>
                <a:lnTo>
                  <a:pt x="0" y="74764"/>
                </a:lnTo>
                <a:lnTo>
                  <a:pt x="577430" y="74764"/>
                </a:lnTo>
                <a:lnTo>
                  <a:pt x="577430" y="79527"/>
                </a:lnTo>
                <a:lnTo>
                  <a:pt x="9525" y="79527"/>
                </a:lnTo>
                <a:lnTo>
                  <a:pt x="4762" y="84289"/>
                </a:lnTo>
                <a:lnTo>
                  <a:pt x="9525" y="84289"/>
                </a:lnTo>
                <a:lnTo>
                  <a:pt x="9525" y="218439"/>
                </a:lnTo>
                <a:lnTo>
                  <a:pt x="4762" y="218439"/>
                </a:lnTo>
                <a:lnTo>
                  <a:pt x="9525" y="223202"/>
                </a:lnTo>
                <a:lnTo>
                  <a:pt x="577430" y="223202"/>
                </a:lnTo>
                <a:lnTo>
                  <a:pt x="577430" y="227964"/>
                </a:lnTo>
                <a:close/>
              </a:path>
              <a:path w="880744" h="302894">
                <a:moveTo>
                  <a:pt x="586955" y="84289"/>
                </a:moveTo>
                <a:lnTo>
                  <a:pt x="9525" y="84289"/>
                </a:lnTo>
                <a:lnTo>
                  <a:pt x="9525" y="79527"/>
                </a:lnTo>
                <a:lnTo>
                  <a:pt x="577430" y="79527"/>
                </a:lnTo>
                <a:lnTo>
                  <a:pt x="582193" y="74764"/>
                </a:lnTo>
                <a:lnTo>
                  <a:pt x="586955" y="74764"/>
                </a:lnTo>
                <a:lnTo>
                  <a:pt x="586955" y="84289"/>
                </a:lnTo>
                <a:close/>
              </a:path>
              <a:path w="880744" h="302894">
                <a:moveTo>
                  <a:pt x="9525" y="84289"/>
                </a:moveTo>
                <a:lnTo>
                  <a:pt x="4762" y="84289"/>
                </a:lnTo>
                <a:lnTo>
                  <a:pt x="9525" y="79527"/>
                </a:lnTo>
                <a:lnTo>
                  <a:pt x="9525" y="84289"/>
                </a:lnTo>
                <a:close/>
              </a:path>
              <a:path w="880744" h="302894">
                <a:moveTo>
                  <a:pt x="867829" y="155625"/>
                </a:moveTo>
                <a:lnTo>
                  <a:pt x="859294" y="151364"/>
                </a:lnTo>
                <a:lnTo>
                  <a:pt x="867829" y="147104"/>
                </a:lnTo>
                <a:lnTo>
                  <a:pt x="867829" y="155625"/>
                </a:lnTo>
                <a:close/>
              </a:path>
              <a:path w="880744" h="302894">
                <a:moveTo>
                  <a:pt x="872095" y="155625"/>
                </a:moveTo>
                <a:lnTo>
                  <a:pt x="867829" y="155625"/>
                </a:lnTo>
                <a:lnTo>
                  <a:pt x="867829" y="147104"/>
                </a:lnTo>
                <a:lnTo>
                  <a:pt x="872071" y="147104"/>
                </a:lnTo>
                <a:lnTo>
                  <a:pt x="880618" y="151371"/>
                </a:lnTo>
                <a:lnTo>
                  <a:pt x="872095" y="155625"/>
                </a:lnTo>
                <a:close/>
              </a:path>
              <a:path w="880744" h="302894">
                <a:moveTo>
                  <a:pt x="592847" y="295033"/>
                </a:moveTo>
                <a:lnTo>
                  <a:pt x="586955" y="295033"/>
                </a:lnTo>
                <a:lnTo>
                  <a:pt x="586955" y="287329"/>
                </a:lnTo>
                <a:lnTo>
                  <a:pt x="859307" y="151371"/>
                </a:lnTo>
                <a:lnTo>
                  <a:pt x="867829" y="155625"/>
                </a:lnTo>
                <a:lnTo>
                  <a:pt x="872095" y="155625"/>
                </a:lnTo>
                <a:lnTo>
                  <a:pt x="592847" y="295033"/>
                </a:lnTo>
                <a:close/>
              </a:path>
              <a:path w="880744" h="302894">
                <a:moveTo>
                  <a:pt x="9525" y="223202"/>
                </a:moveTo>
                <a:lnTo>
                  <a:pt x="4762" y="218439"/>
                </a:lnTo>
                <a:lnTo>
                  <a:pt x="9525" y="218439"/>
                </a:lnTo>
                <a:lnTo>
                  <a:pt x="9525" y="223202"/>
                </a:lnTo>
                <a:close/>
              </a:path>
              <a:path w="880744" h="302894">
                <a:moveTo>
                  <a:pt x="586955" y="227964"/>
                </a:moveTo>
                <a:lnTo>
                  <a:pt x="582193" y="227964"/>
                </a:lnTo>
                <a:lnTo>
                  <a:pt x="577430" y="223202"/>
                </a:lnTo>
                <a:lnTo>
                  <a:pt x="9525" y="223202"/>
                </a:lnTo>
                <a:lnTo>
                  <a:pt x="9525" y="218439"/>
                </a:lnTo>
                <a:lnTo>
                  <a:pt x="586955" y="218439"/>
                </a:lnTo>
                <a:lnTo>
                  <a:pt x="586955" y="227964"/>
                </a:lnTo>
                <a:close/>
              </a:path>
              <a:path w="880744" h="302894">
                <a:moveTo>
                  <a:pt x="577430" y="302729"/>
                </a:moveTo>
                <a:lnTo>
                  <a:pt x="577430" y="223202"/>
                </a:lnTo>
                <a:lnTo>
                  <a:pt x="582193" y="227964"/>
                </a:lnTo>
                <a:lnTo>
                  <a:pt x="586955" y="227964"/>
                </a:lnTo>
                <a:lnTo>
                  <a:pt x="586955" y="287329"/>
                </a:lnTo>
                <a:lnTo>
                  <a:pt x="580072" y="290766"/>
                </a:lnTo>
                <a:lnTo>
                  <a:pt x="586955" y="295033"/>
                </a:lnTo>
                <a:lnTo>
                  <a:pt x="592847" y="295033"/>
                </a:lnTo>
                <a:lnTo>
                  <a:pt x="577430" y="302729"/>
                </a:lnTo>
                <a:close/>
              </a:path>
              <a:path w="880744" h="302894">
                <a:moveTo>
                  <a:pt x="586955" y="295033"/>
                </a:moveTo>
                <a:lnTo>
                  <a:pt x="580072" y="290766"/>
                </a:lnTo>
                <a:lnTo>
                  <a:pt x="586955" y="287329"/>
                </a:lnTo>
                <a:lnTo>
                  <a:pt x="586955" y="295033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1475" y="2593848"/>
            <a:ext cx="1336675" cy="1336675"/>
          </a:xfrm>
          <a:custGeom>
            <a:avLst/>
            <a:gdLst/>
            <a:ahLst/>
            <a:cxnLst/>
            <a:rect l="l" t="t" r="r" b="b"/>
            <a:pathLst>
              <a:path w="1336675" h="1336675">
                <a:moveTo>
                  <a:pt x="1336548" y="1336548"/>
                </a:moveTo>
                <a:lnTo>
                  <a:pt x="920496" y="1107948"/>
                </a:lnTo>
                <a:lnTo>
                  <a:pt x="967740" y="1060703"/>
                </a:lnTo>
                <a:lnTo>
                  <a:pt x="0" y="94487"/>
                </a:lnTo>
                <a:lnTo>
                  <a:pt x="94487" y="0"/>
                </a:lnTo>
                <a:lnTo>
                  <a:pt x="1062228" y="966215"/>
                </a:lnTo>
                <a:lnTo>
                  <a:pt x="1134425" y="966215"/>
                </a:lnTo>
                <a:lnTo>
                  <a:pt x="1336548" y="1336548"/>
                </a:lnTo>
                <a:close/>
              </a:path>
              <a:path w="1336675" h="1336675">
                <a:moveTo>
                  <a:pt x="1134425" y="966215"/>
                </a:moveTo>
                <a:lnTo>
                  <a:pt x="1062228" y="966215"/>
                </a:lnTo>
                <a:lnTo>
                  <a:pt x="1109472" y="920496"/>
                </a:lnTo>
                <a:lnTo>
                  <a:pt x="1134425" y="966215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34783" y="2586558"/>
            <a:ext cx="1355725" cy="1355725"/>
          </a:xfrm>
          <a:custGeom>
            <a:avLst/>
            <a:gdLst/>
            <a:ahLst/>
            <a:cxnLst/>
            <a:rect l="l" t="t" r="r" b="b"/>
            <a:pathLst>
              <a:path w="1355725" h="1355725">
                <a:moveTo>
                  <a:pt x="967460" y="1068489"/>
                </a:moveTo>
                <a:lnTo>
                  <a:pt x="0" y="101028"/>
                </a:lnTo>
                <a:lnTo>
                  <a:pt x="101028" y="0"/>
                </a:lnTo>
                <a:lnTo>
                  <a:pt x="111124" y="10096"/>
                </a:lnTo>
                <a:lnTo>
                  <a:pt x="97662" y="10096"/>
                </a:lnTo>
                <a:lnTo>
                  <a:pt x="101028" y="13462"/>
                </a:lnTo>
                <a:lnTo>
                  <a:pt x="16839" y="97662"/>
                </a:lnTo>
                <a:lnTo>
                  <a:pt x="10108" y="97662"/>
                </a:lnTo>
                <a:lnTo>
                  <a:pt x="10108" y="104393"/>
                </a:lnTo>
                <a:lnTo>
                  <a:pt x="16839" y="104393"/>
                </a:lnTo>
                <a:lnTo>
                  <a:pt x="977569" y="1065123"/>
                </a:lnTo>
                <a:lnTo>
                  <a:pt x="970825" y="1065123"/>
                </a:lnTo>
                <a:lnTo>
                  <a:pt x="967460" y="1068489"/>
                </a:lnTo>
                <a:close/>
              </a:path>
              <a:path w="1355725" h="1355725">
                <a:moveTo>
                  <a:pt x="101028" y="13462"/>
                </a:moveTo>
                <a:lnTo>
                  <a:pt x="97662" y="10096"/>
                </a:lnTo>
                <a:lnTo>
                  <a:pt x="104393" y="10096"/>
                </a:lnTo>
                <a:lnTo>
                  <a:pt x="101028" y="13462"/>
                </a:lnTo>
                <a:close/>
              </a:path>
              <a:path w="1355725" h="1355725">
                <a:moveTo>
                  <a:pt x="1068488" y="980922"/>
                </a:moveTo>
                <a:lnTo>
                  <a:pt x="101028" y="13462"/>
                </a:lnTo>
                <a:lnTo>
                  <a:pt x="104393" y="10096"/>
                </a:lnTo>
                <a:lnTo>
                  <a:pt x="111124" y="10096"/>
                </a:lnTo>
                <a:lnTo>
                  <a:pt x="1068488" y="967460"/>
                </a:lnTo>
                <a:lnTo>
                  <a:pt x="1065123" y="970826"/>
                </a:lnTo>
                <a:lnTo>
                  <a:pt x="1078587" y="970826"/>
                </a:lnTo>
                <a:lnTo>
                  <a:pt x="1068488" y="980922"/>
                </a:lnTo>
                <a:close/>
              </a:path>
              <a:path w="1355725" h="1355725">
                <a:moveTo>
                  <a:pt x="10108" y="104393"/>
                </a:moveTo>
                <a:lnTo>
                  <a:pt x="10108" y="97662"/>
                </a:lnTo>
                <a:lnTo>
                  <a:pt x="13474" y="101028"/>
                </a:lnTo>
                <a:lnTo>
                  <a:pt x="10108" y="104393"/>
                </a:lnTo>
                <a:close/>
              </a:path>
              <a:path w="1355725" h="1355725">
                <a:moveTo>
                  <a:pt x="13474" y="101028"/>
                </a:moveTo>
                <a:lnTo>
                  <a:pt x="10108" y="97662"/>
                </a:lnTo>
                <a:lnTo>
                  <a:pt x="16839" y="97662"/>
                </a:lnTo>
                <a:lnTo>
                  <a:pt x="13474" y="101028"/>
                </a:lnTo>
                <a:close/>
              </a:path>
              <a:path w="1355725" h="1355725">
                <a:moveTo>
                  <a:pt x="16839" y="104393"/>
                </a:moveTo>
                <a:lnTo>
                  <a:pt x="10108" y="104393"/>
                </a:lnTo>
                <a:lnTo>
                  <a:pt x="13474" y="101028"/>
                </a:lnTo>
                <a:lnTo>
                  <a:pt x="16839" y="104393"/>
                </a:lnTo>
                <a:close/>
              </a:path>
              <a:path w="1355725" h="1355725">
                <a:moveTo>
                  <a:pt x="1078587" y="970826"/>
                </a:moveTo>
                <a:lnTo>
                  <a:pt x="1071854" y="970826"/>
                </a:lnTo>
                <a:lnTo>
                  <a:pt x="1068488" y="967460"/>
                </a:lnTo>
                <a:lnTo>
                  <a:pt x="1116761" y="919187"/>
                </a:lnTo>
                <a:lnTo>
                  <a:pt x="1122315" y="929335"/>
                </a:lnTo>
                <a:lnTo>
                  <a:pt x="1111465" y="929335"/>
                </a:lnTo>
                <a:lnTo>
                  <a:pt x="1114515" y="934907"/>
                </a:lnTo>
                <a:lnTo>
                  <a:pt x="1078587" y="970826"/>
                </a:lnTo>
                <a:close/>
              </a:path>
              <a:path w="1355725" h="1355725">
                <a:moveTo>
                  <a:pt x="1114515" y="934907"/>
                </a:moveTo>
                <a:lnTo>
                  <a:pt x="1111465" y="929335"/>
                </a:lnTo>
                <a:lnTo>
                  <a:pt x="1119009" y="930414"/>
                </a:lnTo>
                <a:lnTo>
                  <a:pt x="1114515" y="934907"/>
                </a:lnTo>
                <a:close/>
              </a:path>
              <a:path w="1355725" h="1355725">
                <a:moveTo>
                  <a:pt x="1350362" y="1345958"/>
                </a:moveTo>
                <a:lnTo>
                  <a:pt x="1339494" y="1345958"/>
                </a:lnTo>
                <a:lnTo>
                  <a:pt x="1345958" y="1339494"/>
                </a:lnTo>
                <a:lnTo>
                  <a:pt x="1331677" y="1331677"/>
                </a:lnTo>
                <a:lnTo>
                  <a:pt x="1114515" y="934907"/>
                </a:lnTo>
                <a:lnTo>
                  <a:pt x="1119009" y="930414"/>
                </a:lnTo>
                <a:lnTo>
                  <a:pt x="1111465" y="929335"/>
                </a:lnTo>
                <a:lnTo>
                  <a:pt x="1122315" y="929335"/>
                </a:lnTo>
                <a:lnTo>
                  <a:pt x="1350362" y="1345958"/>
                </a:lnTo>
                <a:close/>
              </a:path>
              <a:path w="1355725" h="1355725">
                <a:moveTo>
                  <a:pt x="1071854" y="970826"/>
                </a:moveTo>
                <a:lnTo>
                  <a:pt x="1065123" y="970826"/>
                </a:lnTo>
                <a:lnTo>
                  <a:pt x="1068488" y="967460"/>
                </a:lnTo>
                <a:lnTo>
                  <a:pt x="1071854" y="970826"/>
                </a:lnTo>
                <a:close/>
              </a:path>
              <a:path w="1355725" h="1355725">
                <a:moveTo>
                  <a:pt x="970825" y="1071854"/>
                </a:moveTo>
                <a:lnTo>
                  <a:pt x="967460" y="1068489"/>
                </a:lnTo>
                <a:lnTo>
                  <a:pt x="970825" y="1065123"/>
                </a:lnTo>
                <a:lnTo>
                  <a:pt x="970825" y="1071854"/>
                </a:lnTo>
                <a:close/>
              </a:path>
              <a:path w="1355725" h="1355725">
                <a:moveTo>
                  <a:pt x="977568" y="1071854"/>
                </a:moveTo>
                <a:lnTo>
                  <a:pt x="970825" y="1071854"/>
                </a:lnTo>
                <a:lnTo>
                  <a:pt x="970825" y="1065123"/>
                </a:lnTo>
                <a:lnTo>
                  <a:pt x="977569" y="1065123"/>
                </a:lnTo>
                <a:lnTo>
                  <a:pt x="980935" y="1068489"/>
                </a:lnTo>
                <a:lnTo>
                  <a:pt x="977568" y="1071854"/>
                </a:lnTo>
                <a:close/>
              </a:path>
              <a:path w="1355725" h="1355725">
                <a:moveTo>
                  <a:pt x="1355673" y="1355661"/>
                </a:moveTo>
                <a:lnTo>
                  <a:pt x="919187" y="1116761"/>
                </a:lnTo>
                <a:lnTo>
                  <a:pt x="967460" y="1068489"/>
                </a:lnTo>
                <a:lnTo>
                  <a:pt x="970825" y="1071854"/>
                </a:lnTo>
                <a:lnTo>
                  <a:pt x="977568" y="1071854"/>
                </a:lnTo>
                <a:lnTo>
                  <a:pt x="937960" y="1111453"/>
                </a:lnTo>
                <a:lnTo>
                  <a:pt x="929334" y="1111453"/>
                </a:lnTo>
                <a:lnTo>
                  <a:pt x="930414" y="1118997"/>
                </a:lnTo>
                <a:lnTo>
                  <a:pt x="943117" y="1118997"/>
                </a:lnTo>
                <a:lnTo>
                  <a:pt x="1331677" y="1331677"/>
                </a:lnTo>
                <a:lnTo>
                  <a:pt x="1339494" y="1345958"/>
                </a:lnTo>
                <a:lnTo>
                  <a:pt x="1350362" y="1345958"/>
                </a:lnTo>
                <a:lnTo>
                  <a:pt x="1355673" y="1355661"/>
                </a:lnTo>
                <a:close/>
              </a:path>
              <a:path w="1355725" h="1355725">
                <a:moveTo>
                  <a:pt x="930414" y="1118997"/>
                </a:moveTo>
                <a:lnTo>
                  <a:pt x="929334" y="1111453"/>
                </a:lnTo>
                <a:lnTo>
                  <a:pt x="934908" y="1114503"/>
                </a:lnTo>
                <a:lnTo>
                  <a:pt x="930414" y="1118997"/>
                </a:lnTo>
                <a:close/>
              </a:path>
              <a:path w="1355725" h="1355725">
                <a:moveTo>
                  <a:pt x="934908" y="1114503"/>
                </a:moveTo>
                <a:lnTo>
                  <a:pt x="929334" y="1111453"/>
                </a:lnTo>
                <a:lnTo>
                  <a:pt x="937960" y="1111453"/>
                </a:lnTo>
                <a:lnTo>
                  <a:pt x="934908" y="1114503"/>
                </a:lnTo>
                <a:close/>
              </a:path>
              <a:path w="1355725" h="1355725">
                <a:moveTo>
                  <a:pt x="943117" y="1118997"/>
                </a:moveTo>
                <a:lnTo>
                  <a:pt x="930414" y="1118997"/>
                </a:lnTo>
                <a:lnTo>
                  <a:pt x="934908" y="1114503"/>
                </a:lnTo>
                <a:lnTo>
                  <a:pt x="943117" y="1118997"/>
                </a:lnTo>
                <a:close/>
              </a:path>
              <a:path w="1355725" h="1355725">
                <a:moveTo>
                  <a:pt x="1339494" y="1345958"/>
                </a:moveTo>
                <a:lnTo>
                  <a:pt x="1331677" y="1331677"/>
                </a:lnTo>
                <a:lnTo>
                  <a:pt x="1345958" y="1339494"/>
                </a:lnTo>
                <a:lnTo>
                  <a:pt x="1339494" y="134595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0387" y="3154362"/>
            <a:ext cx="1063625" cy="873125"/>
          </a:xfrm>
          <a:custGeom>
            <a:avLst/>
            <a:gdLst/>
            <a:ahLst/>
            <a:cxnLst/>
            <a:rect l="l" t="t" r="r" b="b"/>
            <a:pathLst>
              <a:path w="1063625" h="873125">
                <a:moveTo>
                  <a:pt x="1058862" y="873125"/>
                </a:moveTo>
                <a:lnTo>
                  <a:pt x="4762" y="873125"/>
                </a:lnTo>
                <a:lnTo>
                  <a:pt x="3289" y="872896"/>
                </a:lnTo>
                <a:lnTo>
                  <a:pt x="1968" y="872210"/>
                </a:lnTo>
                <a:lnTo>
                  <a:pt x="914" y="871156"/>
                </a:lnTo>
                <a:lnTo>
                  <a:pt x="228" y="869835"/>
                </a:lnTo>
                <a:lnTo>
                  <a:pt x="0" y="868362"/>
                </a:lnTo>
                <a:lnTo>
                  <a:pt x="0" y="4762"/>
                </a:lnTo>
                <a:lnTo>
                  <a:pt x="4762" y="0"/>
                </a:lnTo>
                <a:lnTo>
                  <a:pt x="1058862" y="0"/>
                </a:lnTo>
                <a:lnTo>
                  <a:pt x="10636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863600"/>
                </a:lnTo>
                <a:lnTo>
                  <a:pt x="4762" y="863600"/>
                </a:lnTo>
                <a:lnTo>
                  <a:pt x="9525" y="868362"/>
                </a:lnTo>
                <a:lnTo>
                  <a:pt x="1063625" y="868362"/>
                </a:lnTo>
                <a:lnTo>
                  <a:pt x="1063396" y="869835"/>
                </a:lnTo>
                <a:lnTo>
                  <a:pt x="1062710" y="871156"/>
                </a:lnTo>
                <a:lnTo>
                  <a:pt x="1061656" y="872210"/>
                </a:lnTo>
                <a:lnTo>
                  <a:pt x="1060335" y="872896"/>
                </a:lnTo>
                <a:lnTo>
                  <a:pt x="1058862" y="873125"/>
                </a:lnTo>
                <a:close/>
              </a:path>
              <a:path w="1063625" h="873125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063625" h="873125">
                <a:moveTo>
                  <a:pt x="10541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054100" y="4762"/>
                </a:lnTo>
                <a:lnTo>
                  <a:pt x="1054100" y="9525"/>
                </a:lnTo>
                <a:close/>
              </a:path>
              <a:path w="1063625" h="873125">
                <a:moveTo>
                  <a:pt x="1054100" y="868362"/>
                </a:moveTo>
                <a:lnTo>
                  <a:pt x="1054100" y="4762"/>
                </a:lnTo>
                <a:lnTo>
                  <a:pt x="1058862" y="9525"/>
                </a:lnTo>
                <a:lnTo>
                  <a:pt x="1063625" y="9525"/>
                </a:lnTo>
                <a:lnTo>
                  <a:pt x="1063625" y="863600"/>
                </a:lnTo>
                <a:lnTo>
                  <a:pt x="1058862" y="863600"/>
                </a:lnTo>
                <a:lnTo>
                  <a:pt x="1054100" y="868362"/>
                </a:lnTo>
                <a:close/>
              </a:path>
              <a:path w="1063625" h="873125">
                <a:moveTo>
                  <a:pt x="1063625" y="9525"/>
                </a:moveTo>
                <a:lnTo>
                  <a:pt x="1058862" y="9525"/>
                </a:lnTo>
                <a:lnTo>
                  <a:pt x="1054100" y="4762"/>
                </a:lnTo>
                <a:lnTo>
                  <a:pt x="1063625" y="4762"/>
                </a:lnTo>
                <a:lnTo>
                  <a:pt x="1063625" y="9525"/>
                </a:lnTo>
                <a:close/>
              </a:path>
              <a:path w="1063625" h="873125">
                <a:moveTo>
                  <a:pt x="9525" y="868362"/>
                </a:moveTo>
                <a:lnTo>
                  <a:pt x="4762" y="863600"/>
                </a:lnTo>
                <a:lnTo>
                  <a:pt x="9525" y="863600"/>
                </a:lnTo>
                <a:lnTo>
                  <a:pt x="9525" y="868362"/>
                </a:lnTo>
                <a:close/>
              </a:path>
              <a:path w="1063625" h="873125">
                <a:moveTo>
                  <a:pt x="1054100" y="868362"/>
                </a:moveTo>
                <a:lnTo>
                  <a:pt x="9525" y="868362"/>
                </a:lnTo>
                <a:lnTo>
                  <a:pt x="9525" y="863600"/>
                </a:lnTo>
                <a:lnTo>
                  <a:pt x="1054100" y="863600"/>
                </a:lnTo>
                <a:lnTo>
                  <a:pt x="1054100" y="868362"/>
                </a:lnTo>
                <a:close/>
              </a:path>
              <a:path w="1063625" h="873125">
                <a:moveTo>
                  <a:pt x="1063625" y="868362"/>
                </a:moveTo>
                <a:lnTo>
                  <a:pt x="1054100" y="868362"/>
                </a:lnTo>
                <a:lnTo>
                  <a:pt x="1058862" y="863600"/>
                </a:lnTo>
                <a:lnTo>
                  <a:pt x="1063625" y="863600"/>
                </a:lnTo>
                <a:lnTo>
                  <a:pt x="1063625" y="868362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73734" y="3202939"/>
            <a:ext cx="634365" cy="7562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0000"/>
                </a:solidFill>
                <a:latin typeface="微软雅黑"/>
                <a:cs typeface="微软雅黑"/>
              </a:rPr>
              <a:t>批发</a:t>
            </a:r>
            <a:r>
              <a:rPr dirty="0" sz="1600" spc="-5">
                <a:solidFill>
                  <a:srgbClr val="FF0000"/>
                </a:solidFill>
                <a:latin typeface="微软雅黑"/>
                <a:cs typeface="微软雅黑"/>
              </a:rPr>
              <a:t>所 </a:t>
            </a:r>
            <a:r>
              <a:rPr dirty="0" sz="1600">
                <a:solidFill>
                  <a:srgbClr val="FF0000"/>
                </a:solidFill>
                <a:latin typeface="微软雅黑"/>
                <a:cs typeface="微软雅黑"/>
              </a:rPr>
              <a:t>在省</a:t>
            </a:r>
            <a:r>
              <a:rPr dirty="0" sz="1600" spc="-5">
                <a:solidFill>
                  <a:srgbClr val="FF0000"/>
                </a:solidFill>
                <a:latin typeface="微软雅黑"/>
                <a:cs typeface="微软雅黑"/>
              </a:rPr>
              <a:t>局 </a:t>
            </a:r>
            <a:r>
              <a:rPr dirty="0" sz="1600" spc="-5">
                <a:solidFill>
                  <a:srgbClr val="FF0000"/>
                </a:solidFill>
                <a:latin typeface="微软雅黑"/>
                <a:cs typeface="微软雅黑"/>
              </a:rPr>
              <a:t>批</a:t>
            </a:r>
            <a:endParaRPr sz="1600">
              <a:latin typeface="微软雅黑"/>
              <a:cs typeface="微软雅黑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64635" y="1604772"/>
            <a:ext cx="649605" cy="288290"/>
          </a:xfrm>
          <a:custGeom>
            <a:avLst/>
            <a:gdLst/>
            <a:ahLst/>
            <a:cxnLst/>
            <a:rect l="l" t="t" r="r" b="b"/>
            <a:pathLst>
              <a:path w="649604" h="288289">
                <a:moveTo>
                  <a:pt x="432815" y="288035"/>
                </a:moveTo>
                <a:lnTo>
                  <a:pt x="432815" y="216407"/>
                </a:lnTo>
                <a:lnTo>
                  <a:pt x="0" y="216407"/>
                </a:lnTo>
                <a:lnTo>
                  <a:pt x="0" y="71627"/>
                </a:lnTo>
                <a:lnTo>
                  <a:pt x="432815" y="71627"/>
                </a:lnTo>
                <a:lnTo>
                  <a:pt x="432815" y="0"/>
                </a:lnTo>
                <a:lnTo>
                  <a:pt x="649224" y="143255"/>
                </a:lnTo>
                <a:lnTo>
                  <a:pt x="432815" y="288035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59175" y="1596072"/>
            <a:ext cx="662940" cy="305435"/>
          </a:xfrm>
          <a:custGeom>
            <a:avLst/>
            <a:gdLst/>
            <a:ahLst/>
            <a:cxnLst/>
            <a:rect l="l" t="t" r="r" b="b"/>
            <a:pathLst>
              <a:path w="662939" h="305435">
                <a:moveTo>
                  <a:pt x="433336" y="80721"/>
                </a:moveTo>
                <a:lnTo>
                  <a:pt x="433336" y="0"/>
                </a:lnTo>
                <a:lnTo>
                  <a:pt x="446698" y="8889"/>
                </a:lnTo>
                <a:lnTo>
                  <a:pt x="442861" y="8889"/>
                </a:lnTo>
                <a:lnTo>
                  <a:pt x="435457" y="12852"/>
                </a:lnTo>
                <a:lnTo>
                  <a:pt x="442861" y="17778"/>
                </a:lnTo>
                <a:lnTo>
                  <a:pt x="442861" y="75958"/>
                </a:lnTo>
                <a:lnTo>
                  <a:pt x="438099" y="75958"/>
                </a:lnTo>
                <a:lnTo>
                  <a:pt x="433336" y="80721"/>
                </a:lnTo>
                <a:close/>
              </a:path>
              <a:path w="662939" h="305435">
                <a:moveTo>
                  <a:pt x="442861" y="17778"/>
                </a:moveTo>
                <a:lnTo>
                  <a:pt x="435457" y="12852"/>
                </a:lnTo>
                <a:lnTo>
                  <a:pt x="442861" y="8889"/>
                </a:lnTo>
                <a:lnTo>
                  <a:pt x="442861" y="17778"/>
                </a:lnTo>
                <a:close/>
              </a:path>
              <a:path w="662939" h="305435">
                <a:moveTo>
                  <a:pt x="645443" y="152558"/>
                </a:moveTo>
                <a:lnTo>
                  <a:pt x="442861" y="17778"/>
                </a:lnTo>
                <a:lnTo>
                  <a:pt x="442861" y="8889"/>
                </a:lnTo>
                <a:lnTo>
                  <a:pt x="446698" y="8889"/>
                </a:lnTo>
                <a:lnTo>
                  <a:pt x="656673" y="148589"/>
                </a:lnTo>
                <a:lnTo>
                  <a:pt x="651408" y="148589"/>
                </a:lnTo>
                <a:lnTo>
                  <a:pt x="645443" y="152558"/>
                </a:lnTo>
                <a:close/>
              </a:path>
              <a:path w="662939" h="305435">
                <a:moveTo>
                  <a:pt x="433336" y="229158"/>
                </a:moveTo>
                <a:lnTo>
                  <a:pt x="0" y="229158"/>
                </a:lnTo>
                <a:lnTo>
                  <a:pt x="0" y="75958"/>
                </a:lnTo>
                <a:lnTo>
                  <a:pt x="433336" y="75958"/>
                </a:lnTo>
                <a:lnTo>
                  <a:pt x="433336" y="80721"/>
                </a:lnTo>
                <a:lnTo>
                  <a:pt x="9525" y="80721"/>
                </a:lnTo>
                <a:lnTo>
                  <a:pt x="4762" y="85483"/>
                </a:lnTo>
                <a:lnTo>
                  <a:pt x="9525" y="85483"/>
                </a:lnTo>
                <a:lnTo>
                  <a:pt x="9525" y="219633"/>
                </a:lnTo>
                <a:lnTo>
                  <a:pt x="4762" y="219633"/>
                </a:lnTo>
                <a:lnTo>
                  <a:pt x="9525" y="224396"/>
                </a:lnTo>
                <a:lnTo>
                  <a:pt x="433336" y="224396"/>
                </a:lnTo>
                <a:lnTo>
                  <a:pt x="433336" y="229158"/>
                </a:lnTo>
                <a:close/>
              </a:path>
              <a:path w="662939" h="305435">
                <a:moveTo>
                  <a:pt x="442861" y="85483"/>
                </a:moveTo>
                <a:lnTo>
                  <a:pt x="9525" y="85483"/>
                </a:lnTo>
                <a:lnTo>
                  <a:pt x="9525" y="80721"/>
                </a:lnTo>
                <a:lnTo>
                  <a:pt x="433336" y="80721"/>
                </a:lnTo>
                <a:lnTo>
                  <a:pt x="438099" y="75958"/>
                </a:lnTo>
                <a:lnTo>
                  <a:pt x="442861" y="75958"/>
                </a:lnTo>
                <a:lnTo>
                  <a:pt x="442861" y="85483"/>
                </a:lnTo>
                <a:close/>
              </a:path>
              <a:path w="662939" h="305435">
                <a:moveTo>
                  <a:pt x="9525" y="85483"/>
                </a:moveTo>
                <a:lnTo>
                  <a:pt x="4762" y="85483"/>
                </a:lnTo>
                <a:lnTo>
                  <a:pt x="9525" y="80721"/>
                </a:lnTo>
                <a:lnTo>
                  <a:pt x="9525" y="85483"/>
                </a:lnTo>
                <a:close/>
              </a:path>
              <a:path w="662939" h="305435">
                <a:moveTo>
                  <a:pt x="651408" y="156527"/>
                </a:moveTo>
                <a:lnTo>
                  <a:pt x="645443" y="152558"/>
                </a:lnTo>
                <a:lnTo>
                  <a:pt x="651408" y="148589"/>
                </a:lnTo>
                <a:lnTo>
                  <a:pt x="651408" y="156527"/>
                </a:lnTo>
                <a:close/>
              </a:path>
              <a:path w="662939" h="305435">
                <a:moveTo>
                  <a:pt x="656691" y="156527"/>
                </a:moveTo>
                <a:lnTo>
                  <a:pt x="651408" y="156527"/>
                </a:lnTo>
                <a:lnTo>
                  <a:pt x="651408" y="148589"/>
                </a:lnTo>
                <a:lnTo>
                  <a:pt x="656673" y="148589"/>
                </a:lnTo>
                <a:lnTo>
                  <a:pt x="662647" y="152565"/>
                </a:lnTo>
                <a:lnTo>
                  <a:pt x="656691" y="156527"/>
                </a:lnTo>
                <a:close/>
              </a:path>
              <a:path w="662939" h="305435">
                <a:moveTo>
                  <a:pt x="446699" y="296227"/>
                </a:moveTo>
                <a:lnTo>
                  <a:pt x="442861" y="296227"/>
                </a:lnTo>
                <a:lnTo>
                  <a:pt x="442861" y="287339"/>
                </a:lnTo>
                <a:lnTo>
                  <a:pt x="645452" y="152565"/>
                </a:lnTo>
                <a:lnTo>
                  <a:pt x="651408" y="156527"/>
                </a:lnTo>
                <a:lnTo>
                  <a:pt x="656691" y="156527"/>
                </a:lnTo>
                <a:lnTo>
                  <a:pt x="446699" y="296227"/>
                </a:lnTo>
                <a:close/>
              </a:path>
              <a:path w="662939" h="305435">
                <a:moveTo>
                  <a:pt x="9525" y="224396"/>
                </a:moveTo>
                <a:lnTo>
                  <a:pt x="4762" y="219633"/>
                </a:lnTo>
                <a:lnTo>
                  <a:pt x="9525" y="219633"/>
                </a:lnTo>
                <a:lnTo>
                  <a:pt x="9525" y="224396"/>
                </a:lnTo>
                <a:close/>
              </a:path>
              <a:path w="662939" h="305435">
                <a:moveTo>
                  <a:pt x="442861" y="229158"/>
                </a:moveTo>
                <a:lnTo>
                  <a:pt x="438099" y="229158"/>
                </a:lnTo>
                <a:lnTo>
                  <a:pt x="433336" y="224396"/>
                </a:lnTo>
                <a:lnTo>
                  <a:pt x="9525" y="224396"/>
                </a:lnTo>
                <a:lnTo>
                  <a:pt x="9525" y="219633"/>
                </a:lnTo>
                <a:lnTo>
                  <a:pt x="442861" y="219633"/>
                </a:lnTo>
                <a:lnTo>
                  <a:pt x="442861" y="229158"/>
                </a:lnTo>
                <a:close/>
              </a:path>
              <a:path w="662939" h="305435">
                <a:moveTo>
                  <a:pt x="433336" y="305117"/>
                </a:moveTo>
                <a:lnTo>
                  <a:pt x="433336" y="224396"/>
                </a:lnTo>
                <a:lnTo>
                  <a:pt x="438099" y="229158"/>
                </a:lnTo>
                <a:lnTo>
                  <a:pt x="442861" y="229158"/>
                </a:lnTo>
                <a:lnTo>
                  <a:pt x="442861" y="287339"/>
                </a:lnTo>
                <a:lnTo>
                  <a:pt x="435457" y="292265"/>
                </a:lnTo>
                <a:lnTo>
                  <a:pt x="442861" y="296227"/>
                </a:lnTo>
                <a:lnTo>
                  <a:pt x="446699" y="296227"/>
                </a:lnTo>
                <a:lnTo>
                  <a:pt x="433336" y="305117"/>
                </a:lnTo>
                <a:close/>
              </a:path>
              <a:path w="662939" h="305435">
                <a:moveTo>
                  <a:pt x="442861" y="296227"/>
                </a:moveTo>
                <a:lnTo>
                  <a:pt x="435457" y="292265"/>
                </a:lnTo>
                <a:lnTo>
                  <a:pt x="442861" y="287339"/>
                </a:lnTo>
                <a:lnTo>
                  <a:pt x="442861" y="29622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12464" y="2694432"/>
            <a:ext cx="802005" cy="607060"/>
          </a:xfrm>
          <a:custGeom>
            <a:avLst/>
            <a:gdLst/>
            <a:ahLst/>
            <a:cxnLst/>
            <a:rect l="l" t="t" r="r" b="b"/>
            <a:pathLst>
              <a:path w="802004" h="607060">
                <a:moveTo>
                  <a:pt x="83820" y="606552"/>
                </a:moveTo>
                <a:lnTo>
                  <a:pt x="0" y="490728"/>
                </a:lnTo>
                <a:lnTo>
                  <a:pt x="504444" y="124968"/>
                </a:lnTo>
                <a:lnTo>
                  <a:pt x="461772" y="65532"/>
                </a:lnTo>
                <a:lnTo>
                  <a:pt x="801624" y="0"/>
                </a:lnTo>
                <a:lnTo>
                  <a:pt x="663860" y="242316"/>
                </a:lnTo>
                <a:lnTo>
                  <a:pt x="589788" y="242316"/>
                </a:lnTo>
                <a:lnTo>
                  <a:pt x="83820" y="606552"/>
                </a:lnTo>
                <a:close/>
              </a:path>
              <a:path w="802004" h="607060">
                <a:moveTo>
                  <a:pt x="630936" y="300228"/>
                </a:moveTo>
                <a:lnTo>
                  <a:pt x="589788" y="242316"/>
                </a:lnTo>
                <a:lnTo>
                  <a:pt x="663860" y="242316"/>
                </a:lnTo>
                <a:lnTo>
                  <a:pt x="630936" y="30022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05339" y="2687624"/>
            <a:ext cx="817880" cy="621030"/>
          </a:xfrm>
          <a:custGeom>
            <a:avLst/>
            <a:gdLst/>
            <a:ahLst/>
            <a:cxnLst/>
            <a:rect l="l" t="t" r="r" b="b"/>
            <a:pathLst>
              <a:path w="817879" h="621029">
                <a:moveTo>
                  <a:pt x="505229" y="130553"/>
                </a:moveTo>
                <a:lnTo>
                  <a:pt x="461340" y="69837"/>
                </a:lnTo>
                <a:lnTo>
                  <a:pt x="817270" y="0"/>
                </a:lnTo>
                <a:lnTo>
                  <a:pt x="814839" y="4317"/>
                </a:lnTo>
                <a:lnTo>
                  <a:pt x="803910" y="4317"/>
                </a:lnTo>
                <a:lnTo>
                  <a:pt x="798844" y="13314"/>
                </a:lnTo>
                <a:lnTo>
                  <a:pt x="508538" y="70281"/>
                </a:lnTo>
                <a:lnTo>
                  <a:pt x="473417" y="70281"/>
                </a:lnTo>
                <a:lnTo>
                  <a:pt x="470484" y="77749"/>
                </a:lnTo>
                <a:lnTo>
                  <a:pt x="478815" y="77749"/>
                </a:lnTo>
                <a:lnTo>
                  <a:pt x="514966" y="127761"/>
                </a:lnTo>
                <a:lnTo>
                  <a:pt x="509092" y="127761"/>
                </a:lnTo>
                <a:lnTo>
                  <a:pt x="505229" y="130553"/>
                </a:lnTo>
                <a:close/>
              </a:path>
              <a:path w="817879" h="621029">
                <a:moveTo>
                  <a:pt x="798844" y="13314"/>
                </a:moveTo>
                <a:lnTo>
                  <a:pt x="803910" y="4317"/>
                </a:lnTo>
                <a:lnTo>
                  <a:pt x="808964" y="11328"/>
                </a:lnTo>
                <a:lnTo>
                  <a:pt x="798844" y="13314"/>
                </a:lnTo>
                <a:close/>
              </a:path>
              <a:path w="817879" h="621029">
                <a:moveTo>
                  <a:pt x="645596" y="304901"/>
                </a:moveTo>
                <a:lnTo>
                  <a:pt x="634669" y="304901"/>
                </a:lnTo>
                <a:lnTo>
                  <a:pt x="642683" y="304444"/>
                </a:lnTo>
                <a:lnTo>
                  <a:pt x="638323" y="298413"/>
                </a:lnTo>
                <a:lnTo>
                  <a:pt x="798844" y="13314"/>
                </a:lnTo>
                <a:lnTo>
                  <a:pt x="808964" y="11328"/>
                </a:lnTo>
                <a:lnTo>
                  <a:pt x="803910" y="4317"/>
                </a:lnTo>
                <a:lnTo>
                  <a:pt x="814839" y="4317"/>
                </a:lnTo>
                <a:lnTo>
                  <a:pt x="645596" y="304901"/>
                </a:lnTo>
                <a:close/>
              </a:path>
              <a:path w="817879" h="621029">
                <a:moveTo>
                  <a:pt x="470484" y="77749"/>
                </a:moveTo>
                <a:lnTo>
                  <a:pt x="473417" y="70281"/>
                </a:lnTo>
                <a:lnTo>
                  <a:pt x="477780" y="76317"/>
                </a:lnTo>
                <a:lnTo>
                  <a:pt x="470484" y="77749"/>
                </a:lnTo>
                <a:close/>
              </a:path>
              <a:path w="817879" h="621029">
                <a:moveTo>
                  <a:pt x="477780" y="76317"/>
                </a:moveTo>
                <a:lnTo>
                  <a:pt x="473417" y="70281"/>
                </a:lnTo>
                <a:lnTo>
                  <a:pt x="508538" y="70281"/>
                </a:lnTo>
                <a:lnTo>
                  <a:pt x="477780" y="76317"/>
                </a:lnTo>
                <a:close/>
              </a:path>
              <a:path w="817879" h="621029">
                <a:moveTo>
                  <a:pt x="478815" y="77749"/>
                </a:moveTo>
                <a:lnTo>
                  <a:pt x="470484" y="77749"/>
                </a:lnTo>
                <a:lnTo>
                  <a:pt x="477780" y="76317"/>
                </a:lnTo>
                <a:lnTo>
                  <a:pt x="478815" y="77749"/>
                </a:lnTo>
                <a:close/>
              </a:path>
              <a:path w="817879" h="621029">
                <a:moveTo>
                  <a:pt x="508012" y="134404"/>
                </a:moveTo>
                <a:lnTo>
                  <a:pt x="505229" y="130553"/>
                </a:lnTo>
                <a:lnTo>
                  <a:pt x="509092" y="127761"/>
                </a:lnTo>
                <a:lnTo>
                  <a:pt x="508012" y="134404"/>
                </a:lnTo>
                <a:close/>
              </a:path>
              <a:path w="817879" h="621029">
                <a:moveTo>
                  <a:pt x="516156" y="134404"/>
                </a:moveTo>
                <a:lnTo>
                  <a:pt x="508012" y="134404"/>
                </a:lnTo>
                <a:lnTo>
                  <a:pt x="509092" y="127761"/>
                </a:lnTo>
                <a:lnTo>
                  <a:pt x="514966" y="127761"/>
                </a:lnTo>
                <a:lnTo>
                  <a:pt x="518528" y="132689"/>
                </a:lnTo>
                <a:lnTo>
                  <a:pt x="516156" y="134404"/>
                </a:lnTo>
                <a:close/>
              </a:path>
              <a:path w="817879" h="621029">
                <a:moveTo>
                  <a:pt x="90208" y="620534"/>
                </a:moveTo>
                <a:lnTo>
                  <a:pt x="0" y="495731"/>
                </a:lnTo>
                <a:lnTo>
                  <a:pt x="505229" y="130553"/>
                </a:lnTo>
                <a:lnTo>
                  <a:pt x="508012" y="134404"/>
                </a:lnTo>
                <a:lnTo>
                  <a:pt x="516156" y="134404"/>
                </a:lnTo>
                <a:lnTo>
                  <a:pt x="18638" y="494017"/>
                </a:lnTo>
                <a:lnTo>
                  <a:pt x="10515" y="494017"/>
                </a:lnTo>
                <a:lnTo>
                  <a:pt x="9448" y="500659"/>
                </a:lnTo>
                <a:lnTo>
                  <a:pt x="15316" y="500659"/>
                </a:lnTo>
                <a:lnTo>
                  <a:pt x="92344" y="607235"/>
                </a:lnTo>
                <a:lnTo>
                  <a:pt x="88493" y="610019"/>
                </a:lnTo>
                <a:lnTo>
                  <a:pt x="95135" y="611098"/>
                </a:lnTo>
                <a:lnTo>
                  <a:pt x="103262" y="611098"/>
                </a:lnTo>
                <a:lnTo>
                  <a:pt x="90208" y="620534"/>
                </a:lnTo>
                <a:close/>
              </a:path>
              <a:path w="817879" h="621029">
                <a:moveTo>
                  <a:pt x="103262" y="611098"/>
                </a:moveTo>
                <a:lnTo>
                  <a:pt x="95135" y="611098"/>
                </a:lnTo>
                <a:lnTo>
                  <a:pt x="92344" y="607235"/>
                </a:lnTo>
                <a:lnTo>
                  <a:pt x="597573" y="242049"/>
                </a:lnTo>
                <a:lnTo>
                  <a:pt x="604395" y="251485"/>
                </a:lnTo>
                <a:lnTo>
                  <a:pt x="592645" y="251485"/>
                </a:lnTo>
                <a:lnTo>
                  <a:pt x="595435" y="255345"/>
                </a:lnTo>
                <a:lnTo>
                  <a:pt x="103262" y="611098"/>
                </a:lnTo>
                <a:close/>
              </a:path>
              <a:path w="817879" h="621029">
                <a:moveTo>
                  <a:pt x="595435" y="255345"/>
                </a:moveTo>
                <a:lnTo>
                  <a:pt x="592645" y="251485"/>
                </a:lnTo>
                <a:lnTo>
                  <a:pt x="599300" y="252552"/>
                </a:lnTo>
                <a:lnTo>
                  <a:pt x="595435" y="255345"/>
                </a:lnTo>
                <a:close/>
              </a:path>
              <a:path w="817879" h="621029">
                <a:moveTo>
                  <a:pt x="639317" y="316052"/>
                </a:moveTo>
                <a:lnTo>
                  <a:pt x="595435" y="255345"/>
                </a:lnTo>
                <a:lnTo>
                  <a:pt x="599300" y="252552"/>
                </a:lnTo>
                <a:lnTo>
                  <a:pt x="592645" y="251485"/>
                </a:lnTo>
                <a:lnTo>
                  <a:pt x="604395" y="251485"/>
                </a:lnTo>
                <a:lnTo>
                  <a:pt x="638323" y="298413"/>
                </a:lnTo>
                <a:lnTo>
                  <a:pt x="634669" y="304901"/>
                </a:lnTo>
                <a:lnTo>
                  <a:pt x="645596" y="304901"/>
                </a:lnTo>
                <a:lnTo>
                  <a:pt x="639317" y="316052"/>
                </a:lnTo>
                <a:close/>
              </a:path>
              <a:path w="817879" h="621029">
                <a:moveTo>
                  <a:pt x="634669" y="304901"/>
                </a:moveTo>
                <a:lnTo>
                  <a:pt x="638323" y="298413"/>
                </a:lnTo>
                <a:lnTo>
                  <a:pt x="642683" y="304444"/>
                </a:lnTo>
                <a:lnTo>
                  <a:pt x="634669" y="304901"/>
                </a:lnTo>
                <a:close/>
              </a:path>
              <a:path w="817879" h="621029">
                <a:moveTo>
                  <a:pt x="9448" y="500659"/>
                </a:moveTo>
                <a:lnTo>
                  <a:pt x="10515" y="494017"/>
                </a:lnTo>
                <a:lnTo>
                  <a:pt x="13302" y="497873"/>
                </a:lnTo>
                <a:lnTo>
                  <a:pt x="9448" y="500659"/>
                </a:lnTo>
                <a:close/>
              </a:path>
              <a:path w="817879" h="621029">
                <a:moveTo>
                  <a:pt x="13302" y="497873"/>
                </a:moveTo>
                <a:lnTo>
                  <a:pt x="10515" y="494017"/>
                </a:lnTo>
                <a:lnTo>
                  <a:pt x="18638" y="494017"/>
                </a:lnTo>
                <a:lnTo>
                  <a:pt x="13302" y="497873"/>
                </a:lnTo>
                <a:close/>
              </a:path>
              <a:path w="817879" h="621029">
                <a:moveTo>
                  <a:pt x="15316" y="500659"/>
                </a:moveTo>
                <a:lnTo>
                  <a:pt x="9448" y="500659"/>
                </a:lnTo>
                <a:lnTo>
                  <a:pt x="13302" y="497873"/>
                </a:lnTo>
                <a:lnTo>
                  <a:pt x="15316" y="500659"/>
                </a:lnTo>
                <a:close/>
              </a:path>
              <a:path w="817879" h="621029">
                <a:moveTo>
                  <a:pt x="95135" y="611098"/>
                </a:moveTo>
                <a:lnTo>
                  <a:pt x="88493" y="610019"/>
                </a:lnTo>
                <a:lnTo>
                  <a:pt x="92344" y="607235"/>
                </a:lnTo>
                <a:lnTo>
                  <a:pt x="95135" y="61109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84575" y="3952875"/>
            <a:ext cx="962025" cy="536575"/>
          </a:xfrm>
          <a:custGeom>
            <a:avLst/>
            <a:gdLst/>
            <a:ahLst/>
            <a:cxnLst/>
            <a:rect l="l" t="t" r="r" b="b"/>
            <a:pathLst>
              <a:path w="962025" h="536575">
                <a:moveTo>
                  <a:pt x="957262" y="536575"/>
                </a:moveTo>
                <a:lnTo>
                  <a:pt x="4762" y="536575"/>
                </a:lnTo>
                <a:lnTo>
                  <a:pt x="3289" y="536346"/>
                </a:lnTo>
                <a:lnTo>
                  <a:pt x="1968" y="535660"/>
                </a:lnTo>
                <a:lnTo>
                  <a:pt x="914" y="534606"/>
                </a:lnTo>
                <a:lnTo>
                  <a:pt x="228" y="533285"/>
                </a:lnTo>
                <a:lnTo>
                  <a:pt x="0" y="531812"/>
                </a:lnTo>
                <a:lnTo>
                  <a:pt x="0" y="4762"/>
                </a:lnTo>
                <a:lnTo>
                  <a:pt x="4762" y="0"/>
                </a:lnTo>
                <a:lnTo>
                  <a:pt x="957262" y="0"/>
                </a:lnTo>
                <a:lnTo>
                  <a:pt x="9620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527050"/>
                </a:lnTo>
                <a:lnTo>
                  <a:pt x="4762" y="527050"/>
                </a:lnTo>
                <a:lnTo>
                  <a:pt x="9525" y="531812"/>
                </a:lnTo>
                <a:lnTo>
                  <a:pt x="962025" y="531812"/>
                </a:lnTo>
                <a:lnTo>
                  <a:pt x="961796" y="533285"/>
                </a:lnTo>
                <a:lnTo>
                  <a:pt x="961110" y="534606"/>
                </a:lnTo>
                <a:lnTo>
                  <a:pt x="960056" y="535660"/>
                </a:lnTo>
                <a:lnTo>
                  <a:pt x="958735" y="536346"/>
                </a:lnTo>
                <a:lnTo>
                  <a:pt x="957262" y="536575"/>
                </a:lnTo>
                <a:close/>
              </a:path>
              <a:path w="962025" h="536575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962025" h="536575">
                <a:moveTo>
                  <a:pt x="9525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952500" y="4762"/>
                </a:lnTo>
                <a:lnTo>
                  <a:pt x="952500" y="9525"/>
                </a:lnTo>
                <a:close/>
              </a:path>
              <a:path w="962025" h="536575">
                <a:moveTo>
                  <a:pt x="952500" y="531812"/>
                </a:moveTo>
                <a:lnTo>
                  <a:pt x="952500" y="4762"/>
                </a:lnTo>
                <a:lnTo>
                  <a:pt x="957262" y="9525"/>
                </a:lnTo>
                <a:lnTo>
                  <a:pt x="962025" y="9525"/>
                </a:lnTo>
                <a:lnTo>
                  <a:pt x="962025" y="527050"/>
                </a:lnTo>
                <a:lnTo>
                  <a:pt x="957262" y="527050"/>
                </a:lnTo>
                <a:lnTo>
                  <a:pt x="952500" y="531812"/>
                </a:lnTo>
                <a:close/>
              </a:path>
              <a:path w="962025" h="536575">
                <a:moveTo>
                  <a:pt x="962025" y="9525"/>
                </a:moveTo>
                <a:lnTo>
                  <a:pt x="957262" y="9525"/>
                </a:lnTo>
                <a:lnTo>
                  <a:pt x="952500" y="4762"/>
                </a:lnTo>
                <a:lnTo>
                  <a:pt x="962025" y="4762"/>
                </a:lnTo>
                <a:lnTo>
                  <a:pt x="962025" y="9525"/>
                </a:lnTo>
                <a:close/>
              </a:path>
              <a:path w="962025" h="536575">
                <a:moveTo>
                  <a:pt x="9525" y="531812"/>
                </a:moveTo>
                <a:lnTo>
                  <a:pt x="4762" y="527050"/>
                </a:lnTo>
                <a:lnTo>
                  <a:pt x="9525" y="527050"/>
                </a:lnTo>
                <a:lnTo>
                  <a:pt x="9525" y="531812"/>
                </a:lnTo>
                <a:close/>
              </a:path>
              <a:path w="962025" h="536575">
                <a:moveTo>
                  <a:pt x="952500" y="531812"/>
                </a:moveTo>
                <a:lnTo>
                  <a:pt x="9525" y="531812"/>
                </a:lnTo>
                <a:lnTo>
                  <a:pt x="9525" y="527050"/>
                </a:lnTo>
                <a:lnTo>
                  <a:pt x="952500" y="527050"/>
                </a:lnTo>
                <a:lnTo>
                  <a:pt x="952500" y="531812"/>
                </a:lnTo>
                <a:close/>
              </a:path>
              <a:path w="962025" h="536575">
                <a:moveTo>
                  <a:pt x="962025" y="531812"/>
                </a:moveTo>
                <a:lnTo>
                  <a:pt x="952500" y="531812"/>
                </a:lnTo>
                <a:lnTo>
                  <a:pt x="957262" y="527050"/>
                </a:lnTo>
                <a:lnTo>
                  <a:pt x="962025" y="527050"/>
                </a:lnTo>
                <a:lnTo>
                  <a:pt x="962025" y="5318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697922" y="4000817"/>
            <a:ext cx="71183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F4FC0F"/>
                </a:solidFill>
                <a:latin typeface="微软雅黑"/>
                <a:cs typeface="微软雅黑"/>
              </a:rPr>
              <a:t>批发所</a:t>
            </a:r>
            <a:r>
              <a:rPr dirty="0" sz="1350">
                <a:solidFill>
                  <a:srgbClr val="F4FC0F"/>
                </a:solidFill>
                <a:latin typeface="微软雅黑"/>
                <a:cs typeface="微软雅黑"/>
              </a:rPr>
              <a:t>在 </a:t>
            </a:r>
            <a:r>
              <a:rPr dirty="0" sz="1350">
                <a:solidFill>
                  <a:srgbClr val="F4FC0F"/>
                </a:solidFill>
                <a:latin typeface="微软雅黑"/>
                <a:cs typeface="微软雅黑"/>
              </a:rPr>
              <a:t>省局</a:t>
            </a:r>
            <a:r>
              <a:rPr dirty="0" sz="1350" spc="5">
                <a:solidFill>
                  <a:srgbClr val="F4FC0F"/>
                </a:solidFill>
                <a:latin typeface="微软雅黑"/>
                <a:cs typeface="微软雅黑"/>
              </a:rPr>
              <a:t>批</a:t>
            </a:r>
            <a:endParaRPr sz="1350">
              <a:latin typeface="微软雅黑"/>
              <a:cs typeface="微软雅黑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33762" y="871537"/>
            <a:ext cx="1143000" cy="1354455"/>
          </a:xfrm>
          <a:custGeom>
            <a:avLst/>
            <a:gdLst/>
            <a:ahLst/>
            <a:cxnLst/>
            <a:rect l="l" t="t" r="r" b="b"/>
            <a:pathLst>
              <a:path w="1143000" h="1354455">
                <a:moveTo>
                  <a:pt x="1138237" y="1354137"/>
                </a:moveTo>
                <a:lnTo>
                  <a:pt x="4762" y="1354137"/>
                </a:lnTo>
                <a:lnTo>
                  <a:pt x="3289" y="1353908"/>
                </a:lnTo>
                <a:lnTo>
                  <a:pt x="1968" y="1353223"/>
                </a:lnTo>
                <a:lnTo>
                  <a:pt x="914" y="1352169"/>
                </a:lnTo>
                <a:lnTo>
                  <a:pt x="228" y="1350848"/>
                </a:lnTo>
                <a:lnTo>
                  <a:pt x="0" y="1349375"/>
                </a:lnTo>
                <a:lnTo>
                  <a:pt x="0" y="4762"/>
                </a:lnTo>
                <a:lnTo>
                  <a:pt x="4762" y="0"/>
                </a:lnTo>
                <a:lnTo>
                  <a:pt x="1138237" y="0"/>
                </a:lnTo>
                <a:lnTo>
                  <a:pt x="1143000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344612"/>
                </a:lnTo>
                <a:lnTo>
                  <a:pt x="4762" y="1344612"/>
                </a:lnTo>
                <a:lnTo>
                  <a:pt x="9525" y="1349375"/>
                </a:lnTo>
                <a:lnTo>
                  <a:pt x="1143000" y="1349375"/>
                </a:lnTo>
                <a:lnTo>
                  <a:pt x="1142771" y="1350848"/>
                </a:lnTo>
                <a:lnTo>
                  <a:pt x="1142085" y="1352169"/>
                </a:lnTo>
                <a:lnTo>
                  <a:pt x="1141031" y="1353223"/>
                </a:lnTo>
                <a:lnTo>
                  <a:pt x="1139710" y="1353908"/>
                </a:lnTo>
                <a:lnTo>
                  <a:pt x="1138237" y="1354137"/>
                </a:lnTo>
                <a:close/>
              </a:path>
              <a:path w="1143000" h="1354455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143000" h="1354455">
                <a:moveTo>
                  <a:pt x="1133475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133475" y="4762"/>
                </a:lnTo>
                <a:lnTo>
                  <a:pt x="1133475" y="9525"/>
                </a:lnTo>
                <a:close/>
              </a:path>
              <a:path w="1143000" h="1354455">
                <a:moveTo>
                  <a:pt x="1133475" y="1349375"/>
                </a:moveTo>
                <a:lnTo>
                  <a:pt x="1133475" y="4762"/>
                </a:lnTo>
                <a:lnTo>
                  <a:pt x="1138237" y="9525"/>
                </a:lnTo>
                <a:lnTo>
                  <a:pt x="1143000" y="9525"/>
                </a:lnTo>
                <a:lnTo>
                  <a:pt x="1143000" y="1344612"/>
                </a:lnTo>
                <a:lnTo>
                  <a:pt x="1138237" y="1344612"/>
                </a:lnTo>
                <a:lnTo>
                  <a:pt x="1133475" y="1349375"/>
                </a:lnTo>
                <a:close/>
              </a:path>
              <a:path w="1143000" h="1354455">
                <a:moveTo>
                  <a:pt x="1143000" y="9525"/>
                </a:moveTo>
                <a:lnTo>
                  <a:pt x="1138237" y="9525"/>
                </a:lnTo>
                <a:lnTo>
                  <a:pt x="1133475" y="4762"/>
                </a:lnTo>
                <a:lnTo>
                  <a:pt x="1143000" y="4762"/>
                </a:lnTo>
                <a:lnTo>
                  <a:pt x="1143000" y="9525"/>
                </a:lnTo>
                <a:close/>
              </a:path>
              <a:path w="1143000" h="1354455">
                <a:moveTo>
                  <a:pt x="9525" y="1349375"/>
                </a:moveTo>
                <a:lnTo>
                  <a:pt x="4762" y="1344612"/>
                </a:lnTo>
                <a:lnTo>
                  <a:pt x="9525" y="1344612"/>
                </a:lnTo>
                <a:lnTo>
                  <a:pt x="9525" y="1349375"/>
                </a:lnTo>
                <a:close/>
              </a:path>
              <a:path w="1143000" h="1354455">
                <a:moveTo>
                  <a:pt x="1133475" y="1349375"/>
                </a:moveTo>
                <a:lnTo>
                  <a:pt x="9525" y="1349375"/>
                </a:lnTo>
                <a:lnTo>
                  <a:pt x="9525" y="1344612"/>
                </a:lnTo>
                <a:lnTo>
                  <a:pt x="1133475" y="1344612"/>
                </a:lnTo>
                <a:lnTo>
                  <a:pt x="1133475" y="1349375"/>
                </a:lnTo>
                <a:close/>
              </a:path>
              <a:path w="1143000" h="1354455">
                <a:moveTo>
                  <a:pt x="1143000" y="1349375"/>
                </a:moveTo>
                <a:lnTo>
                  <a:pt x="1133475" y="1349375"/>
                </a:lnTo>
                <a:lnTo>
                  <a:pt x="1138237" y="1344612"/>
                </a:lnTo>
                <a:lnTo>
                  <a:pt x="1143000" y="1344612"/>
                </a:lnTo>
                <a:lnTo>
                  <a:pt x="1143000" y="1349375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65200" y="4452785"/>
            <a:ext cx="1469390" cy="1171575"/>
          </a:xfrm>
          <a:custGeom>
            <a:avLst/>
            <a:gdLst/>
            <a:ahLst/>
            <a:cxnLst/>
            <a:rect l="l" t="t" r="r" b="b"/>
            <a:pathLst>
              <a:path w="1469389" h="1171575">
                <a:moveTo>
                  <a:pt x="1464487" y="1171384"/>
                </a:moveTo>
                <a:lnTo>
                  <a:pt x="4762" y="1171384"/>
                </a:lnTo>
                <a:lnTo>
                  <a:pt x="3289" y="1171143"/>
                </a:lnTo>
                <a:lnTo>
                  <a:pt x="1968" y="1170470"/>
                </a:lnTo>
                <a:lnTo>
                  <a:pt x="914" y="1169415"/>
                </a:lnTo>
                <a:lnTo>
                  <a:pt x="228" y="1168095"/>
                </a:lnTo>
                <a:lnTo>
                  <a:pt x="0" y="1166622"/>
                </a:lnTo>
                <a:lnTo>
                  <a:pt x="0" y="4762"/>
                </a:lnTo>
                <a:lnTo>
                  <a:pt x="4762" y="0"/>
                </a:lnTo>
                <a:lnTo>
                  <a:pt x="1464487" y="0"/>
                </a:lnTo>
                <a:lnTo>
                  <a:pt x="1469250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161859"/>
                </a:lnTo>
                <a:lnTo>
                  <a:pt x="4762" y="1161859"/>
                </a:lnTo>
                <a:lnTo>
                  <a:pt x="9525" y="1166622"/>
                </a:lnTo>
                <a:lnTo>
                  <a:pt x="1469250" y="1166622"/>
                </a:lnTo>
                <a:lnTo>
                  <a:pt x="1469021" y="1168095"/>
                </a:lnTo>
                <a:lnTo>
                  <a:pt x="1468348" y="1169415"/>
                </a:lnTo>
                <a:lnTo>
                  <a:pt x="1467294" y="1170470"/>
                </a:lnTo>
                <a:lnTo>
                  <a:pt x="1465961" y="1171143"/>
                </a:lnTo>
                <a:lnTo>
                  <a:pt x="1464487" y="1171384"/>
                </a:lnTo>
                <a:close/>
              </a:path>
              <a:path w="1469389" h="1171575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1469389" h="1171575">
                <a:moveTo>
                  <a:pt x="1459725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1459725" y="4762"/>
                </a:lnTo>
                <a:lnTo>
                  <a:pt x="1459725" y="9525"/>
                </a:lnTo>
                <a:close/>
              </a:path>
              <a:path w="1469389" h="1171575">
                <a:moveTo>
                  <a:pt x="1459725" y="1166622"/>
                </a:moveTo>
                <a:lnTo>
                  <a:pt x="1459725" y="4762"/>
                </a:lnTo>
                <a:lnTo>
                  <a:pt x="1464487" y="9525"/>
                </a:lnTo>
                <a:lnTo>
                  <a:pt x="1469250" y="9525"/>
                </a:lnTo>
                <a:lnTo>
                  <a:pt x="1469250" y="1161859"/>
                </a:lnTo>
                <a:lnTo>
                  <a:pt x="1464487" y="1161859"/>
                </a:lnTo>
                <a:lnTo>
                  <a:pt x="1459725" y="1166622"/>
                </a:lnTo>
                <a:close/>
              </a:path>
              <a:path w="1469389" h="1171575">
                <a:moveTo>
                  <a:pt x="1469250" y="9525"/>
                </a:moveTo>
                <a:lnTo>
                  <a:pt x="1464487" y="9525"/>
                </a:lnTo>
                <a:lnTo>
                  <a:pt x="1459725" y="4762"/>
                </a:lnTo>
                <a:lnTo>
                  <a:pt x="1469250" y="4762"/>
                </a:lnTo>
                <a:lnTo>
                  <a:pt x="1469250" y="9525"/>
                </a:lnTo>
                <a:close/>
              </a:path>
              <a:path w="1469389" h="1171575">
                <a:moveTo>
                  <a:pt x="9525" y="1166622"/>
                </a:moveTo>
                <a:lnTo>
                  <a:pt x="4762" y="1161859"/>
                </a:lnTo>
                <a:lnTo>
                  <a:pt x="9525" y="1161859"/>
                </a:lnTo>
                <a:lnTo>
                  <a:pt x="9525" y="1166622"/>
                </a:lnTo>
                <a:close/>
              </a:path>
              <a:path w="1469389" h="1171575">
                <a:moveTo>
                  <a:pt x="1459725" y="1166622"/>
                </a:moveTo>
                <a:lnTo>
                  <a:pt x="9525" y="1166622"/>
                </a:lnTo>
                <a:lnTo>
                  <a:pt x="9525" y="1161859"/>
                </a:lnTo>
                <a:lnTo>
                  <a:pt x="1459725" y="1161859"/>
                </a:lnTo>
                <a:lnTo>
                  <a:pt x="1459725" y="1166622"/>
                </a:lnTo>
                <a:close/>
              </a:path>
              <a:path w="1469389" h="1171575">
                <a:moveTo>
                  <a:pt x="1469250" y="1166622"/>
                </a:moveTo>
                <a:lnTo>
                  <a:pt x="1459725" y="1166622"/>
                </a:lnTo>
                <a:lnTo>
                  <a:pt x="1464487" y="1161859"/>
                </a:lnTo>
                <a:lnTo>
                  <a:pt x="1469250" y="1161859"/>
                </a:lnTo>
                <a:lnTo>
                  <a:pt x="1469250" y="116662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78547" y="4500727"/>
            <a:ext cx="1397635" cy="1055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FF0000"/>
                </a:solidFill>
                <a:latin typeface="微软雅黑"/>
                <a:cs typeface="微软雅黑"/>
              </a:rPr>
              <a:t>特殊情况（医</a:t>
            </a:r>
            <a:r>
              <a:rPr dirty="0" sz="1350" spc="5">
                <a:solidFill>
                  <a:srgbClr val="FF0000"/>
                </a:solidFill>
                <a:latin typeface="微软雅黑"/>
                <a:cs typeface="微软雅黑"/>
              </a:rPr>
              <a:t>疗 </a:t>
            </a:r>
            <a:r>
              <a:rPr dirty="0" sz="1350">
                <a:solidFill>
                  <a:srgbClr val="FF0000"/>
                </a:solidFill>
                <a:latin typeface="微软雅黑"/>
                <a:cs typeface="微软雅黑"/>
              </a:rPr>
              <a:t>急需、运输困难</a:t>
            </a:r>
            <a:r>
              <a:rPr dirty="0" sz="1350">
                <a:solidFill>
                  <a:srgbClr val="FF0000"/>
                </a:solidFill>
                <a:latin typeface="微软雅黑"/>
                <a:cs typeface="微软雅黑"/>
              </a:rPr>
              <a:t>） </a:t>
            </a:r>
            <a:r>
              <a:rPr dirty="0" sz="1350">
                <a:solidFill>
                  <a:srgbClr val="FF0000"/>
                </a:solidFill>
                <a:latin typeface="微软雅黑"/>
                <a:cs typeface="微软雅黑"/>
              </a:rPr>
              <a:t>调剂后</a:t>
            </a:r>
            <a:r>
              <a:rPr dirty="0" sz="1350" spc="-5">
                <a:solidFill>
                  <a:srgbClr val="FF0000"/>
                </a:solidFill>
                <a:latin typeface="微软雅黑"/>
                <a:cs typeface="微软雅黑"/>
              </a:rPr>
              <a:t>2</a:t>
            </a:r>
            <a:r>
              <a:rPr dirty="0" sz="1350">
                <a:solidFill>
                  <a:srgbClr val="FF0000"/>
                </a:solidFill>
                <a:latin typeface="微软雅黑"/>
                <a:cs typeface="微软雅黑"/>
              </a:rPr>
              <a:t>日内</a:t>
            </a:r>
            <a:r>
              <a:rPr dirty="0" sz="1350" spc="5">
                <a:solidFill>
                  <a:srgbClr val="FF0000"/>
                </a:solidFill>
                <a:latin typeface="微软雅黑"/>
                <a:cs typeface="微软雅黑"/>
              </a:rPr>
              <a:t>分</a:t>
            </a:r>
            <a:endParaRPr sz="1350">
              <a:latin typeface="微软雅黑"/>
              <a:cs typeface="微软雅黑"/>
            </a:endParaRPr>
          </a:p>
          <a:p>
            <a:pPr marL="12700" marR="176530">
              <a:lnSpc>
                <a:spcPct val="100000"/>
              </a:lnSpc>
            </a:pPr>
            <a:r>
              <a:rPr dirty="0" sz="1350">
                <a:solidFill>
                  <a:srgbClr val="FF0000"/>
                </a:solidFill>
                <a:latin typeface="微软雅黑"/>
                <a:cs typeface="微软雅黑"/>
              </a:rPr>
              <a:t>别报各自省局</a:t>
            </a:r>
            <a:r>
              <a:rPr dirty="0" sz="1350">
                <a:solidFill>
                  <a:srgbClr val="FF0000"/>
                </a:solidFill>
                <a:latin typeface="微软雅黑"/>
                <a:cs typeface="微软雅黑"/>
              </a:rPr>
              <a:t>备 </a:t>
            </a:r>
            <a:r>
              <a:rPr dirty="0" sz="1350" spc="5">
                <a:solidFill>
                  <a:srgbClr val="FF0000"/>
                </a:solidFill>
                <a:latin typeface="微软雅黑"/>
                <a:cs typeface="微软雅黑"/>
              </a:rPr>
              <a:t>案</a:t>
            </a:r>
            <a:endParaRPr sz="1350">
              <a:latin typeface="微软雅黑"/>
              <a:cs typeface="微软雅黑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39211" y="2467355"/>
            <a:ext cx="215265" cy="577850"/>
          </a:xfrm>
          <a:custGeom>
            <a:avLst/>
            <a:gdLst/>
            <a:ahLst/>
            <a:cxnLst/>
            <a:rect l="l" t="t" r="r" b="b"/>
            <a:pathLst>
              <a:path w="215264" h="577850">
                <a:moveTo>
                  <a:pt x="184960" y="350520"/>
                </a:moveTo>
                <a:lnTo>
                  <a:pt x="30480" y="350520"/>
                </a:lnTo>
                <a:lnTo>
                  <a:pt x="50292" y="0"/>
                </a:lnTo>
                <a:lnTo>
                  <a:pt x="205739" y="9144"/>
                </a:lnTo>
                <a:lnTo>
                  <a:pt x="184960" y="350520"/>
                </a:lnTo>
                <a:close/>
              </a:path>
              <a:path w="215264" h="577850">
                <a:moveTo>
                  <a:pt x="94487" y="577596"/>
                </a:moveTo>
                <a:lnTo>
                  <a:pt x="0" y="348996"/>
                </a:lnTo>
                <a:lnTo>
                  <a:pt x="30480" y="350520"/>
                </a:lnTo>
                <a:lnTo>
                  <a:pt x="184960" y="350520"/>
                </a:lnTo>
                <a:lnTo>
                  <a:pt x="184404" y="359664"/>
                </a:lnTo>
                <a:lnTo>
                  <a:pt x="214883" y="362712"/>
                </a:lnTo>
                <a:lnTo>
                  <a:pt x="94487" y="577596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32252" y="2462593"/>
            <a:ext cx="229235" cy="593090"/>
          </a:xfrm>
          <a:custGeom>
            <a:avLst/>
            <a:gdLst/>
            <a:ahLst/>
            <a:cxnLst/>
            <a:rect l="l" t="t" r="r" b="b"/>
            <a:pathLst>
              <a:path w="229235" h="593089">
                <a:moveTo>
                  <a:pt x="41528" y="355600"/>
                </a:moveTo>
                <a:lnTo>
                  <a:pt x="31978" y="355600"/>
                </a:lnTo>
                <a:lnTo>
                  <a:pt x="37020" y="351129"/>
                </a:lnTo>
                <a:lnTo>
                  <a:pt x="32261" y="350845"/>
                </a:lnTo>
                <a:lnTo>
                  <a:pt x="53149" y="0"/>
                </a:lnTo>
                <a:lnTo>
                  <a:pt x="142576" y="5321"/>
                </a:lnTo>
                <a:lnTo>
                  <a:pt x="62369" y="5321"/>
                </a:lnTo>
                <a:lnTo>
                  <a:pt x="57340" y="9791"/>
                </a:lnTo>
                <a:lnTo>
                  <a:pt x="62086" y="10074"/>
                </a:lnTo>
                <a:lnTo>
                  <a:pt x="41528" y="355600"/>
                </a:lnTo>
                <a:close/>
              </a:path>
              <a:path w="229235" h="593089">
                <a:moveTo>
                  <a:pt x="62086" y="10074"/>
                </a:moveTo>
                <a:lnTo>
                  <a:pt x="57340" y="9791"/>
                </a:lnTo>
                <a:lnTo>
                  <a:pt x="62369" y="5321"/>
                </a:lnTo>
                <a:lnTo>
                  <a:pt x="62086" y="10074"/>
                </a:lnTo>
                <a:close/>
              </a:path>
              <a:path w="229235" h="593089">
                <a:moveTo>
                  <a:pt x="207628" y="18741"/>
                </a:moveTo>
                <a:lnTo>
                  <a:pt x="62086" y="10074"/>
                </a:lnTo>
                <a:lnTo>
                  <a:pt x="62369" y="5321"/>
                </a:lnTo>
                <a:lnTo>
                  <a:pt x="142576" y="5321"/>
                </a:lnTo>
                <a:lnTo>
                  <a:pt x="217703" y="9791"/>
                </a:lnTo>
                <a:lnTo>
                  <a:pt x="217453" y="13982"/>
                </a:lnTo>
                <a:lnTo>
                  <a:pt x="207911" y="13982"/>
                </a:lnTo>
                <a:lnTo>
                  <a:pt x="207628" y="18741"/>
                </a:lnTo>
                <a:close/>
              </a:path>
              <a:path w="229235" h="593089">
                <a:moveTo>
                  <a:pt x="212382" y="19024"/>
                </a:moveTo>
                <a:lnTo>
                  <a:pt x="207628" y="18741"/>
                </a:lnTo>
                <a:lnTo>
                  <a:pt x="207911" y="13982"/>
                </a:lnTo>
                <a:lnTo>
                  <a:pt x="212382" y="19024"/>
                </a:lnTo>
                <a:close/>
              </a:path>
              <a:path w="229235" h="593089">
                <a:moveTo>
                  <a:pt x="217153" y="19024"/>
                </a:moveTo>
                <a:lnTo>
                  <a:pt x="212382" y="19024"/>
                </a:lnTo>
                <a:lnTo>
                  <a:pt x="207911" y="13982"/>
                </a:lnTo>
                <a:lnTo>
                  <a:pt x="217453" y="13982"/>
                </a:lnTo>
                <a:lnTo>
                  <a:pt x="217153" y="19024"/>
                </a:lnTo>
                <a:close/>
              </a:path>
              <a:path w="229235" h="593089">
                <a:moveTo>
                  <a:pt x="213365" y="371164"/>
                </a:moveTo>
                <a:lnTo>
                  <a:pt x="186740" y="369582"/>
                </a:lnTo>
                <a:lnTo>
                  <a:pt x="207628" y="18741"/>
                </a:lnTo>
                <a:lnTo>
                  <a:pt x="212382" y="19024"/>
                </a:lnTo>
                <a:lnTo>
                  <a:pt x="217153" y="19024"/>
                </a:lnTo>
                <a:lnTo>
                  <a:pt x="196831" y="360362"/>
                </a:lnTo>
                <a:lnTo>
                  <a:pt x="192062" y="360362"/>
                </a:lnTo>
                <a:lnTo>
                  <a:pt x="196532" y="365391"/>
                </a:lnTo>
                <a:lnTo>
                  <a:pt x="216592" y="365391"/>
                </a:lnTo>
                <a:lnTo>
                  <a:pt x="213365" y="371164"/>
                </a:lnTo>
                <a:close/>
              </a:path>
              <a:path w="229235" h="593089">
                <a:moveTo>
                  <a:pt x="100444" y="592645"/>
                </a:moveTo>
                <a:lnTo>
                  <a:pt x="0" y="348919"/>
                </a:lnTo>
                <a:lnTo>
                  <a:pt x="32261" y="350845"/>
                </a:lnTo>
                <a:lnTo>
                  <a:pt x="32174" y="352310"/>
                </a:lnTo>
                <a:lnTo>
                  <a:pt x="11696" y="352310"/>
                </a:lnTo>
                <a:lnTo>
                  <a:pt x="7010" y="358889"/>
                </a:lnTo>
                <a:lnTo>
                  <a:pt x="14593" y="359339"/>
                </a:lnTo>
                <a:lnTo>
                  <a:pt x="101746" y="570801"/>
                </a:lnTo>
                <a:lnTo>
                  <a:pt x="96939" y="579399"/>
                </a:lnTo>
                <a:lnTo>
                  <a:pt x="105498" y="579907"/>
                </a:lnTo>
                <a:lnTo>
                  <a:pt x="107566" y="579907"/>
                </a:lnTo>
                <a:lnTo>
                  <a:pt x="100444" y="592645"/>
                </a:lnTo>
                <a:close/>
              </a:path>
              <a:path w="229235" h="593089">
                <a:moveTo>
                  <a:pt x="31978" y="355600"/>
                </a:moveTo>
                <a:lnTo>
                  <a:pt x="32261" y="350845"/>
                </a:lnTo>
                <a:lnTo>
                  <a:pt x="37020" y="351129"/>
                </a:lnTo>
                <a:lnTo>
                  <a:pt x="31978" y="355600"/>
                </a:lnTo>
                <a:close/>
              </a:path>
              <a:path w="229235" h="593089">
                <a:moveTo>
                  <a:pt x="14593" y="359339"/>
                </a:moveTo>
                <a:lnTo>
                  <a:pt x="7010" y="358889"/>
                </a:lnTo>
                <a:lnTo>
                  <a:pt x="11696" y="352310"/>
                </a:lnTo>
                <a:lnTo>
                  <a:pt x="14593" y="359339"/>
                </a:lnTo>
                <a:close/>
              </a:path>
              <a:path w="229235" h="593089">
                <a:moveTo>
                  <a:pt x="41211" y="360921"/>
                </a:moveTo>
                <a:lnTo>
                  <a:pt x="14593" y="359339"/>
                </a:lnTo>
                <a:lnTo>
                  <a:pt x="11696" y="352310"/>
                </a:lnTo>
                <a:lnTo>
                  <a:pt x="32174" y="352310"/>
                </a:lnTo>
                <a:lnTo>
                  <a:pt x="31978" y="355600"/>
                </a:lnTo>
                <a:lnTo>
                  <a:pt x="41528" y="355600"/>
                </a:lnTo>
                <a:lnTo>
                  <a:pt x="41211" y="360921"/>
                </a:lnTo>
                <a:close/>
              </a:path>
              <a:path w="229235" h="593089">
                <a:moveTo>
                  <a:pt x="196532" y="365391"/>
                </a:moveTo>
                <a:lnTo>
                  <a:pt x="192062" y="360362"/>
                </a:lnTo>
                <a:lnTo>
                  <a:pt x="196815" y="360644"/>
                </a:lnTo>
                <a:lnTo>
                  <a:pt x="196532" y="365391"/>
                </a:lnTo>
                <a:close/>
              </a:path>
              <a:path w="229235" h="593089">
                <a:moveTo>
                  <a:pt x="196815" y="360644"/>
                </a:moveTo>
                <a:lnTo>
                  <a:pt x="192062" y="360362"/>
                </a:lnTo>
                <a:lnTo>
                  <a:pt x="196831" y="360362"/>
                </a:lnTo>
                <a:lnTo>
                  <a:pt x="196815" y="360644"/>
                </a:lnTo>
                <a:close/>
              </a:path>
              <a:path w="229235" h="593089">
                <a:moveTo>
                  <a:pt x="216592" y="365391"/>
                </a:moveTo>
                <a:lnTo>
                  <a:pt x="196532" y="365391"/>
                </a:lnTo>
                <a:lnTo>
                  <a:pt x="196815" y="360644"/>
                </a:lnTo>
                <a:lnTo>
                  <a:pt x="229082" y="362559"/>
                </a:lnTo>
                <a:lnTo>
                  <a:pt x="227974" y="364540"/>
                </a:lnTo>
                <a:lnTo>
                  <a:pt x="217068" y="364540"/>
                </a:lnTo>
                <a:lnTo>
                  <a:pt x="216592" y="365391"/>
                </a:lnTo>
                <a:close/>
              </a:path>
              <a:path w="229235" h="593089">
                <a:moveTo>
                  <a:pt x="220941" y="371614"/>
                </a:moveTo>
                <a:lnTo>
                  <a:pt x="213365" y="371164"/>
                </a:lnTo>
                <a:lnTo>
                  <a:pt x="217068" y="364540"/>
                </a:lnTo>
                <a:lnTo>
                  <a:pt x="220941" y="371614"/>
                </a:lnTo>
                <a:close/>
              </a:path>
              <a:path w="229235" h="593089">
                <a:moveTo>
                  <a:pt x="224020" y="371614"/>
                </a:moveTo>
                <a:lnTo>
                  <a:pt x="220941" y="371614"/>
                </a:lnTo>
                <a:lnTo>
                  <a:pt x="217068" y="364540"/>
                </a:lnTo>
                <a:lnTo>
                  <a:pt x="227974" y="364540"/>
                </a:lnTo>
                <a:lnTo>
                  <a:pt x="224020" y="371614"/>
                </a:lnTo>
                <a:close/>
              </a:path>
              <a:path w="229235" h="593089">
                <a:moveTo>
                  <a:pt x="107566" y="579907"/>
                </a:moveTo>
                <a:lnTo>
                  <a:pt x="105498" y="579907"/>
                </a:lnTo>
                <a:lnTo>
                  <a:pt x="101746" y="570801"/>
                </a:lnTo>
                <a:lnTo>
                  <a:pt x="213365" y="371164"/>
                </a:lnTo>
                <a:lnTo>
                  <a:pt x="220941" y="371614"/>
                </a:lnTo>
                <a:lnTo>
                  <a:pt x="224020" y="371614"/>
                </a:lnTo>
                <a:lnTo>
                  <a:pt x="107566" y="579907"/>
                </a:lnTo>
                <a:close/>
              </a:path>
              <a:path w="229235" h="593089">
                <a:moveTo>
                  <a:pt x="105498" y="579907"/>
                </a:moveTo>
                <a:lnTo>
                  <a:pt x="96939" y="579399"/>
                </a:lnTo>
                <a:lnTo>
                  <a:pt x="101746" y="570801"/>
                </a:lnTo>
                <a:lnTo>
                  <a:pt x="105498" y="57990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40323" y="1975104"/>
            <a:ext cx="650875" cy="490855"/>
          </a:xfrm>
          <a:custGeom>
            <a:avLst/>
            <a:gdLst/>
            <a:ahLst/>
            <a:cxnLst/>
            <a:rect l="l" t="t" r="r" b="b"/>
            <a:pathLst>
              <a:path w="650875" h="490855">
                <a:moveTo>
                  <a:pt x="352043" y="490728"/>
                </a:moveTo>
                <a:lnTo>
                  <a:pt x="400812" y="414528"/>
                </a:lnTo>
                <a:lnTo>
                  <a:pt x="0" y="149352"/>
                </a:lnTo>
                <a:lnTo>
                  <a:pt x="100584" y="0"/>
                </a:lnTo>
                <a:lnTo>
                  <a:pt x="499872" y="265176"/>
                </a:lnTo>
                <a:lnTo>
                  <a:pt x="577202" y="265176"/>
                </a:lnTo>
                <a:lnTo>
                  <a:pt x="650748" y="472440"/>
                </a:lnTo>
                <a:lnTo>
                  <a:pt x="352043" y="490728"/>
                </a:lnTo>
                <a:close/>
              </a:path>
              <a:path w="650875" h="490855">
                <a:moveTo>
                  <a:pt x="577202" y="265176"/>
                </a:moveTo>
                <a:lnTo>
                  <a:pt x="499872" y="265176"/>
                </a:lnTo>
                <a:lnTo>
                  <a:pt x="550163" y="188976"/>
                </a:lnTo>
                <a:lnTo>
                  <a:pt x="577202" y="2651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34405" y="1968055"/>
            <a:ext cx="664210" cy="502920"/>
          </a:xfrm>
          <a:custGeom>
            <a:avLst/>
            <a:gdLst/>
            <a:ahLst/>
            <a:cxnLst/>
            <a:rect l="l" t="t" r="r" b="b"/>
            <a:pathLst>
              <a:path w="664210" h="502919">
                <a:moveTo>
                  <a:pt x="400430" y="423262"/>
                </a:moveTo>
                <a:lnTo>
                  <a:pt x="0" y="158191"/>
                </a:lnTo>
                <a:lnTo>
                  <a:pt x="104711" y="0"/>
                </a:lnTo>
                <a:lnTo>
                  <a:pt x="118659" y="9232"/>
                </a:lnTo>
                <a:lnTo>
                  <a:pt x="110032" y="9232"/>
                </a:lnTo>
                <a:lnTo>
                  <a:pt x="103428" y="10566"/>
                </a:lnTo>
                <a:lnTo>
                  <a:pt x="107406" y="13199"/>
                </a:lnTo>
                <a:lnTo>
                  <a:pt x="14950" y="152869"/>
                </a:lnTo>
                <a:lnTo>
                  <a:pt x="9232" y="152869"/>
                </a:lnTo>
                <a:lnTo>
                  <a:pt x="10579" y="159473"/>
                </a:lnTo>
                <a:lnTo>
                  <a:pt x="19208" y="159473"/>
                </a:lnTo>
                <a:lnTo>
                  <a:pt x="411682" y="419290"/>
                </a:lnTo>
                <a:lnTo>
                  <a:pt x="403059" y="419290"/>
                </a:lnTo>
                <a:lnTo>
                  <a:pt x="400430" y="423262"/>
                </a:lnTo>
                <a:close/>
              </a:path>
              <a:path w="664210" h="502919">
                <a:moveTo>
                  <a:pt x="107406" y="13199"/>
                </a:moveTo>
                <a:lnTo>
                  <a:pt x="103428" y="10566"/>
                </a:lnTo>
                <a:lnTo>
                  <a:pt x="110032" y="9232"/>
                </a:lnTo>
                <a:lnTo>
                  <a:pt x="107406" y="13199"/>
                </a:lnTo>
                <a:close/>
              </a:path>
              <a:path w="664210" h="502919">
                <a:moveTo>
                  <a:pt x="507834" y="278282"/>
                </a:moveTo>
                <a:lnTo>
                  <a:pt x="107406" y="13199"/>
                </a:lnTo>
                <a:lnTo>
                  <a:pt x="110032" y="9232"/>
                </a:lnTo>
                <a:lnTo>
                  <a:pt x="118659" y="9232"/>
                </a:lnTo>
                <a:lnTo>
                  <a:pt x="505154" y="265079"/>
                </a:lnTo>
                <a:lnTo>
                  <a:pt x="502526" y="269049"/>
                </a:lnTo>
                <a:lnTo>
                  <a:pt x="513947" y="269049"/>
                </a:lnTo>
                <a:lnTo>
                  <a:pt x="507834" y="278282"/>
                </a:lnTo>
                <a:close/>
              </a:path>
              <a:path w="664210" h="502919">
                <a:moveTo>
                  <a:pt x="10579" y="159473"/>
                </a:moveTo>
                <a:lnTo>
                  <a:pt x="9232" y="152869"/>
                </a:lnTo>
                <a:lnTo>
                  <a:pt x="13208" y="155501"/>
                </a:lnTo>
                <a:lnTo>
                  <a:pt x="10579" y="159473"/>
                </a:lnTo>
                <a:close/>
              </a:path>
              <a:path w="664210" h="502919">
                <a:moveTo>
                  <a:pt x="13208" y="155501"/>
                </a:moveTo>
                <a:lnTo>
                  <a:pt x="9232" y="152869"/>
                </a:lnTo>
                <a:lnTo>
                  <a:pt x="14950" y="152869"/>
                </a:lnTo>
                <a:lnTo>
                  <a:pt x="13208" y="155501"/>
                </a:lnTo>
                <a:close/>
              </a:path>
              <a:path w="664210" h="502919">
                <a:moveTo>
                  <a:pt x="19208" y="159473"/>
                </a:moveTo>
                <a:lnTo>
                  <a:pt x="10579" y="159473"/>
                </a:lnTo>
                <a:lnTo>
                  <a:pt x="13208" y="155501"/>
                </a:lnTo>
                <a:lnTo>
                  <a:pt x="19208" y="159473"/>
                </a:lnTo>
                <a:close/>
              </a:path>
              <a:path w="664210" h="502919">
                <a:moveTo>
                  <a:pt x="513947" y="269049"/>
                </a:moveTo>
                <a:lnTo>
                  <a:pt x="502526" y="269049"/>
                </a:lnTo>
                <a:lnTo>
                  <a:pt x="509117" y="267703"/>
                </a:lnTo>
                <a:lnTo>
                  <a:pt x="505154" y="265079"/>
                </a:lnTo>
                <a:lnTo>
                  <a:pt x="557504" y="185991"/>
                </a:lnTo>
                <a:lnTo>
                  <a:pt x="561850" y="198158"/>
                </a:lnTo>
                <a:lnTo>
                  <a:pt x="551738" y="198158"/>
                </a:lnTo>
                <a:lnTo>
                  <a:pt x="554941" y="207125"/>
                </a:lnTo>
                <a:lnTo>
                  <a:pt x="513947" y="269049"/>
                </a:lnTo>
                <a:close/>
              </a:path>
              <a:path w="664210" h="502919">
                <a:moveTo>
                  <a:pt x="554941" y="207125"/>
                </a:moveTo>
                <a:lnTo>
                  <a:pt x="551738" y="198158"/>
                </a:lnTo>
                <a:lnTo>
                  <a:pt x="560197" y="199186"/>
                </a:lnTo>
                <a:lnTo>
                  <a:pt x="554941" y="207125"/>
                </a:lnTo>
                <a:close/>
              </a:path>
              <a:path w="664210" h="502919">
                <a:moveTo>
                  <a:pt x="650682" y="475172"/>
                </a:moveTo>
                <a:lnTo>
                  <a:pt x="554941" y="207125"/>
                </a:lnTo>
                <a:lnTo>
                  <a:pt x="560197" y="199186"/>
                </a:lnTo>
                <a:lnTo>
                  <a:pt x="551738" y="198158"/>
                </a:lnTo>
                <a:lnTo>
                  <a:pt x="561850" y="198158"/>
                </a:lnTo>
                <a:lnTo>
                  <a:pt x="660668" y="474802"/>
                </a:lnTo>
                <a:lnTo>
                  <a:pt x="657034" y="474802"/>
                </a:lnTo>
                <a:lnTo>
                  <a:pt x="650682" y="475172"/>
                </a:lnTo>
                <a:close/>
              </a:path>
              <a:path w="664210" h="502919">
                <a:moveTo>
                  <a:pt x="502526" y="269049"/>
                </a:moveTo>
                <a:lnTo>
                  <a:pt x="505154" y="265079"/>
                </a:lnTo>
                <a:lnTo>
                  <a:pt x="509117" y="267703"/>
                </a:lnTo>
                <a:lnTo>
                  <a:pt x="502526" y="269049"/>
                </a:lnTo>
                <a:close/>
              </a:path>
              <a:path w="664210" h="502919">
                <a:moveTo>
                  <a:pt x="404406" y="425894"/>
                </a:moveTo>
                <a:lnTo>
                  <a:pt x="400430" y="423262"/>
                </a:lnTo>
                <a:lnTo>
                  <a:pt x="403059" y="419290"/>
                </a:lnTo>
                <a:lnTo>
                  <a:pt x="404406" y="425894"/>
                </a:lnTo>
                <a:close/>
              </a:path>
              <a:path w="664210" h="502919">
                <a:moveTo>
                  <a:pt x="410124" y="425894"/>
                </a:moveTo>
                <a:lnTo>
                  <a:pt x="404406" y="425894"/>
                </a:lnTo>
                <a:lnTo>
                  <a:pt x="403059" y="419290"/>
                </a:lnTo>
                <a:lnTo>
                  <a:pt x="411682" y="419290"/>
                </a:lnTo>
                <a:lnTo>
                  <a:pt x="413638" y="420585"/>
                </a:lnTo>
                <a:lnTo>
                  <a:pt x="410124" y="425894"/>
                </a:lnTo>
                <a:close/>
              </a:path>
              <a:path w="664210" h="502919">
                <a:moveTo>
                  <a:pt x="348081" y="502348"/>
                </a:moveTo>
                <a:lnTo>
                  <a:pt x="400430" y="423262"/>
                </a:lnTo>
                <a:lnTo>
                  <a:pt x="404406" y="425894"/>
                </a:lnTo>
                <a:lnTo>
                  <a:pt x="410124" y="425894"/>
                </a:lnTo>
                <a:lnTo>
                  <a:pt x="366528" y="491736"/>
                </a:lnTo>
                <a:lnTo>
                  <a:pt x="357035" y="492290"/>
                </a:lnTo>
                <a:lnTo>
                  <a:pt x="361276" y="499668"/>
                </a:lnTo>
                <a:lnTo>
                  <a:pt x="394043" y="499668"/>
                </a:lnTo>
                <a:lnTo>
                  <a:pt x="348081" y="502348"/>
                </a:lnTo>
                <a:close/>
              </a:path>
              <a:path w="664210" h="502919">
                <a:moveTo>
                  <a:pt x="652818" y="481152"/>
                </a:moveTo>
                <a:lnTo>
                  <a:pt x="650682" y="475172"/>
                </a:lnTo>
                <a:lnTo>
                  <a:pt x="657034" y="474802"/>
                </a:lnTo>
                <a:lnTo>
                  <a:pt x="652818" y="481152"/>
                </a:lnTo>
                <a:close/>
              </a:path>
              <a:path w="664210" h="502919">
                <a:moveTo>
                  <a:pt x="662937" y="481152"/>
                </a:moveTo>
                <a:lnTo>
                  <a:pt x="652818" y="481152"/>
                </a:lnTo>
                <a:lnTo>
                  <a:pt x="657034" y="474802"/>
                </a:lnTo>
                <a:lnTo>
                  <a:pt x="660668" y="474802"/>
                </a:lnTo>
                <a:lnTo>
                  <a:pt x="662937" y="481152"/>
                </a:lnTo>
                <a:close/>
              </a:path>
              <a:path w="664210" h="502919">
                <a:moveTo>
                  <a:pt x="394043" y="499668"/>
                </a:moveTo>
                <a:lnTo>
                  <a:pt x="361276" y="499668"/>
                </a:lnTo>
                <a:lnTo>
                  <a:pt x="366528" y="491736"/>
                </a:lnTo>
                <a:lnTo>
                  <a:pt x="650682" y="475172"/>
                </a:lnTo>
                <a:lnTo>
                  <a:pt x="652818" y="481152"/>
                </a:lnTo>
                <a:lnTo>
                  <a:pt x="662937" y="481152"/>
                </a:lnTo>
                <a:lnTo>
                  <a:pt x="663930" y="483933"/>
                </a:lnTo>
                <a:lnTo>
                  <a:pt x="394043" y="499668"/>
                </a:lnTo>
                <a:close/>
              </a:path>
              <a:path w="664210" h="502919">
                <a:moveTo>
                  <a:pt x="361276" y="499668"/>
                </a:moveTo>
                <a:lnTo>
                  <a:pt x="357035" y="492290"/>
                </a:lnTo>
                <a:lnTo>
                  <a:pt x="366528" y="491736"/>
                </a:lnTo>
                <a:lnTo>
                  <a:pt x="361276" y="49966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84120" y="1220724"/>
            <a:ext cx="935990" cy="1248410"/>
          </a:xfrm>
          <a:custGeom>
            <a:avLst/>
            <a:gdLst/>
            <a:ahLst/>
            <a:cxnLst/>
            <a:rect l="l" t="t" r="r" b="b"/>
            <a:pathLst>
              <a:path w="935989" h="1248410">
                <a:moveTo>
                  <a:pt x="0" y="0"/>
                </a:moveTo>
                <a:lnTo>
                  <a:pt x="935735" y="0"/>
                </a:lnTo>
                <a:lnTo>
                  <a:pt x="935735" y="1248156"/>
                </a:lnTo>
                <a:lnTo>
                  <a:pt x="0" y="1248156"/>
                </a:lnTo>
                <a:lnTo>
                  <a:pt x="0" y="0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79675" y="1216025"/>
            <a:ext cx="944880" cy="1257300"/>
          </a:xfrm>
          <a:custGeom>
            <a:avLst/>
            <a:gdLst/>
            <a:ahLst/>
            <a:cxnLst/>
            <a:rect l="l" t="t" r="r" b="b"/>
            <a:pathLst>
              <a:path w="944879" h="1257300">
                <a:moveTo>
                  <a:pt x="944562" y="1257300"/>
                </a:moveTo>
                <a:lnTo>
                  <a:pt x="0" y="1257300"/>
                </a:lnTo>
                <a:lnTo>
                  <a:pt x="0" y="0"/>
                </a:lnTo>
                <a:lnTo>
                  <a:pt x="944562" y="0"/>
                </a:lnTo>
                <a:lnTo>
                  <a:pt x="944562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247775"/>
                </a:lnTo>
                <a:lnTo>
                  <a:pt x="4762" y="1247775"/>
                </a:lnTo>
                <a:lnTo>
                  <a:pt x="9525" y="1252537"/>
                </a:lnTo>
                <a:lnTo>
                  <a:pt x="944562" y="1252537"/>
                </a:lnTo>
                <a:lnTo>
                  <a:pt x="944562" y="1257300"/>
                </a:lnTo>
                <a:close/>
              </a:path>
              <a:path w="944879" h="125730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944879" h="1257300">
                <a:moveTo>
                  <a:pt x="935037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935037" y="4762"/>
                </a:lnTo>
                <a:lnTo>
                  <a:pt x="935037" y="9525"/>
                </a:lnTo>
                <a:close/>
              </a:path>
              <a:path w="944879" h="1257300">
                <a:moveTo>
                  <a:pt x="935037" y="1252537"/>
                </a:moveTo>
                <a:lnTo>
                  <a:pt x="935037" y="4762"/>
                </a:lnTo>
                <a:lnTo>
                  <a:pt x="939800" y="9525"/>
                </a:lnTo>
                <a:lnTo>
                  <a:pt x="944562" y="9525"/>
                </a:lnTo>
                <a:lnTo>
                  <a:pt x="944562" y="1247775"/>
                </a:lnTo>
                <a:lnTo>
                  <a:pt x="939800" y="1247775"/>
                </a:lnTo>
                <a:lnTo>
                  <a:pt x="935037" y="1252537"/>
                </a:lnTo>
                <a:close/>
              </a:path>
              <a:path w="944879" h="1257300">
                <a:moveTo>
                  <a:pt x="944562" y="9525"/>
                </a:moveTo>
                <a:lnTo>
                  <a:pt x="939800" y="9525"/>
                </a:lnTo>
                <a:lnTo>
                  <a:pt x="935037" y="4762"/>
                </a:lnTo>
                <a:lnTo>
                  <a:pt x="944562" y="4762"/>
                </a:lnTo>
                <a:lnTo>
                  <a:pt x="944562" y="9525"/>
                </a:lnTo>
                <a:close/>
              </a:path>
              <a:path w="944879" h="1257300">
                <a:moveTo>
                  <a:pt x="9525" y="1252537"/>
                </a:moveTo>
                <a:lnTo>
                  <a:pt x="4762" y="1247775"/>
                </a:lnTo>
                <a:lnTo>
                  <a:pt x="9525" y="1247775"/>
                </a:lnTo>
                <a:lnTo>
                  <a:pt x="9525" y="1252537"/>
                </a:lnTo>
                <a:close/>
              </a:path>
              <a:path w="944879" h="1257300">
                <a:moveTo>
                  <a:pt x="935037" y="1252537"/>
                </a:moveTo>
                <a:lnTo>
                  <a:pt x="9525" y="1252537"/>
                </a:lnTo>
                <a:lnTo>
                  <a:pt x="9525" y="1247775"/>
                </a:lnTo>
                <a:lnTo>
                  <a:pt x="935037" y="1247775"/>
                </a:lnTo>
                <a:lnTo>
                  <a:pt x="935037" y="1252537"/>
                </a:lnTo>
                <a:close/>
              </a:path>
              <a:path w="944879" h="1257300">
                <a:moveTo>
                  <a:pt x="944562" y="1252537"/>
                </a:moveTo>
                <a:lnTo>
                  <a:pt x="935037" y="1252537"/>
                </a:lnTo>
                <a:lnTo>
                  <a:pt x="939800" y="1247775"/>
                </a:lnTo>
                <a:lnTo>
                  <a:pt x="944562" y="1247775"/>
                </a:lnTo>
                <a:lnTo>
                  <a:pt x="944562" y="1252537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484120" y="920114"/>
            <a:ext cx="1900555" cy="1400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75690" marR="508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4FC0F"/>
                </a:solidFill>
                <a:latin typeface="微软雅黑"/>
                <a:cs typeface="微软雅黑"/>
              </a:rPr>
              <a:t>医疗机</a:t>
            </a:r>
            <a:r>
              <a:rPr dirty="0" sz="1600" spc="-5">
                <a:solidFill>
                  <a:srgbClr val="F4FC0F"/>
                </a:solidFill>
                <a:latin typeface="微软雅黑"/>
                <a:cs typeface="微软雅黑"/>
              </a:rPr>
              <a:t>构 </a:t>
            </a:r>
            <a:r>
              <a:rPr dirty="0" sz="1600">
                <a:solidFill>
                  <a:srgbClr val="F4FC0F"/>
                </a:solidFill>
                <a:latin typeface="微软雅黑"/>
                <a:cs typeface="微软雅黑"/>
              </a:rPr>
              <a:t>所在省</a:t>
            </a:r>
            <a:r>
              <a:rPr dirty="0" sz="1600" spc="-5">
                <a:solidFill>
                  <a:srgbClr val="F4FC0F"/>
                </a:solidFill>
                <a:latin typeface="微软雅黑"/>
                <a:cs typeface="微软雅黑"/>
              </a:rPr>
              <a:t>局</a:t>
            </a:r>
            <a:endParaRPr sz="1600">
              <a:latin typeface="微软雅黑"/>
              <a:cs typeface="微软雅黑"/>
            </a:endParaRPr>
          </a:p>
          <a:p>
            <a:pPr marL="200660">
              <a:lnSpc>
                <a:spcPts val="1985"/>
              </a:lnSpc>
              <a:tabLst>
                <a:tab pos="1075055" algn="l"/>
              </a:tabLst>
            </a:pPr>
            <a:r>
              <a:rPr dirty="0" baseline="1322" sz="3150">
                <a:latin typeface="微软雅黑"/>
                <a:cs typeface="微软雅黑"/>
              </a:rPr>
              <a:t>全国	</a:t>
            </a:r>
            <a:r>
              <a:rPr dirty="0" sz="1600">
                <a:solidFill>
                  <a:srgbClr val="F4FC0F"/>
                </a:solidFill>
                <a:latin typeface="微软雅黑"/>
                <a:cs typeface="微软雅黑"/>
              </a:rPr>
              <a:t>批</a:t>
            </a:r>
            <a:r>
              <a:rPr dirty="0" sz="1600" spc="-5">
                <a:solidFill>
                  <a:srgbClr val="F4FC0F"/>
                </a:solidFill>
                <a:latin typeface="微软雅黑"/>
                <a:cs typeface="微软雅黑"/>
              </a:rPr>
              <a:t>准</a:t>
            </a:r>
            <a:endParaRPr sz="1600">
              <a:latin typeface="微软雅黑"/>
              <a:cs typeface="微软雅黑"/>
            </a:endParaRPr>
          </a:p>
          <a:p>
            <a:pPr marL="200660" marR="1158240">
              <a:lnSpc>
                <a:spcPts val="2520"/>
              </a:lnSpc>
              <a:spcBef>
                <a:spcPts val="45"/>
              </a:spcBef>
            </a:pPr>
            <a:r>
              <a:rPr dirty="0" sz="2100">
                <a:latin typeface="微软雅黑"/>
                <a:cs typeface="微软雅黑"/>
              </a:rPr>
              <a:t>批发 企业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10967" y="3046476"/>
            <a:ext cx="935990" cy="1247140"/>
          </a:xfrm>
          <a:custGeom>
            <a:avLst/>
            <a:gdLst/>
            <a:ahLst/>
            <a:cxnLst/>
            <a:rect l="l" t="t" r="r" b="b"/>
            <a:pathLst>
              <a:path w="935989" h="1247139">
                <a:moveTo>
                  <a:pt x="0" y="0"/>
                </a:moveTo>
                <a:lnTo>
                  <a:pt x="935735" y="0"/>
                </a:lnTo>
                <a:lnTo>
                  <a:pt x="935735" y="1246631"/>
                </a:lnTo>
                <a:lnTo>
                  <a:pt x="0" y="1246631"/>
                </a:lnTo>
                <a:lnTo>
                  <a:pt x="0" y="0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06650" y="3041650"/>
            <a:ext cx="944880" cy="1256030"/>
          </a:xfrm>
          <a:custGeom>
            <a:avLst/>
            <a:gdLst/>
            <a:ahLst/>
            <a:cxnLst/>
            <a:rect l="l" t="t" r="r" b="b"/>
            <a:pathLst>
              <a:path w="944879" h="1256029">
                <a:moveTo>
                  <a:pt x="944562" y="1255712"/>
                </a:moveTo>
                <a:lnTo>
                  <a:pt x="0" y="1255712"/>
                </a:lnTo>
                <a:lnTo>
                  <a:pt x="0" y="0"/>
                </a:lnTo>
                <a:lnTo>
                  <a:pt x="944562" y="0"/>
                </a:lnTo>
                <a:lnTo>
                  <a:pt x="944562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246187"/>
                </a:lnTo>
                <a:lnTo>
                  <a:pt x="4762" y="1246187"/>
                </a:lnTo>
                <a:lnTo>
                  <a:pt x="9525" y="1250950"/>
                </a:lnTo>
                <a:lnTo>
                  <a:pt x="944562" y="1250950"/>
                </a:lnTo>
                <a:lnTo>
                  <a:pt x="944562" y="1255712"/>
                </a:lnTo>
                <a:close/>
              </a:path>
              <a:path w="944879" h="1256029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944879" h="1256029">
                <a:moveTo>
                  <a:pt x="935037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935037" y="4762"/>
                </a:lnTo>
                <a:lnTo>
                  <a:pt x="935037" y="9525"/>
                </a:lnTo>
                <a:close/>
              </a:path>
              <a:path w="944879" h="1256029">
                <a:moveTo>
                  <a:pt x="935037" y="1250950"/>
                </a:moveTo>
                <a:lnTo>
                  <a:pt x="935037" y="4762"/>
                </a:lnTo>
                <a:lnTo>
                  <a:pt x="939800" y="9525"/>
                </a:lnTo>
                <a:lnTo>
                  <a:pt x="944562" y="9525"/>
                </a:lnTo>
                <a:lnTo>
                  <a:pt x="944562" y="1246187"/>
                </a:lnTo>
                <a:lnTo>
                  <a:pt x="939800" y="1246187"/>
                </a:lnTo>
                <a:lnTo>
                  <a:pt x="935037" y="1250950"/>
                </a:lnTo>
                <a:close/>
              </a:path>
              <a:path w="944879" h="1256029">
                <a:moveTo>
                  <a:pt x="944562" y="9525"/>
                </a:moveTo>
                <a:lnTo>
                  <a:pt x="939800" y="9525"/>
                </a:lnTo>
                <a:lnTo>
                  <a:pt x="935037" y="4762"/>
                </a:lnTo>
                <a:lnTo>
                  <a:pt x="944562" y="4762"/>
                </a:lnTo>
                <a:lnTo>
                  <a:pt x="944562" y="9525"/>
                </a:lnTo>
                <a:close/>
              </a:path>
              <a:path w="944879" h="1256029">
                <a:moveTo>
                  <a:pt x="9525" y="1250950"/>
                </a:moveTo>
                <a:lnTo>
                  <a:pt x="4762" y="1246187"/>
                </a:lnTo>
                <a:lnTo>
                  <a:pt x="9525" y="1246187"/>
                </a:lnTo>
                <a:lnTo>
                  <a:pt x="9525" y="1250950"/>
                </a:lnTo>
                <a:close/>
              </a:path>
              <a:path w="944879" h="1256029">
                <a:moveTo>
                  <a:pt x="935037" y="1250950"/>
                </a:moveTo>
                <a:lnTo>
                  <a:pt x="9525" y="1250950"/>
                </a:lnTo>
                <a:lnTo>
                  <a:pt x="9525" y="1246187"/>
                </a:lnTo>
                <a:lnTo>
                  <a:pt x="935037" y="1246187"/>
                </a:lnTo>
                <a:lnTo>
                  <a:pt x="935037" y="1250950"/>
                </a:lnTo>
                <a:close/>
              </a:path>
              <a:path w="944879" h="1256029">
                <a:moveTo>
                  <a:pt x="944562" y="1250950"/>
                </a:moveTo>
                <a:lnTo>
                  <a:pt x="935037" y="1250950"/>
                </a:lnTo>
                <a:lnTo>
                  <a:pt x="939800" y="1246187"/>
                </a:lnTo>
                <a:lnTo>
                  <a:pt x="944562" y="1246187"/>
                </a:lnTo>
                <a:lnTo>
                  <a:pt x="944562" y="1250950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599372" y="3158807"/>
            <a:ext cx="558800" cy="985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微软雅黑"/>
                <a:cs typeface="微软雅黑"/>
              </a:rPr>
              <a:t>区域 批发 企业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48200" y="1386839"/>
            <a:ext cx="935990" cy="1248410"/>
          </a:xfrm>
          <a:custGeom>
            <a:avLst/>
            <a:gdLst/>
            <a:ahLst/>
            <a:cxnLst/>
            <a:rect l="l" t="t" r="r" b="b"/>
            <a:pathLst>
              <a:path w="935989" h="1248410">
                <a:moveTo>
                  <a:pt x="0" y="0"/>
                </a:moveTo>
                <a:lnTo>
                  <a:pt x="935736" y="0"/>
                </a:lnTo>
                <a:lnTo>
                  <a:pt x="935736" y="1248156"/>
                </a:lnTo>
                <a:lnTo>
                  <a:pt x="0" y="1248156"/>
                </a:lnTo>
                <a:lnTo>
                  <a:pt x="0" y="0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43437" y="1382712"/>
            <a:ext cx="944880" cy="1257300"/>
          </a:xfrm>
          <a:custGeom>
            <a:avLst/>
            <a:gdLst/>
            <a:ahLst/>
            <a:cxnLst/>
            <a:rect l="l" t="t" r="r" b="b"/>
            <a:pathLst>
              <a:path w="944879" h="1257300">
                <a:moveTo>
                  <a:pt x="944562" y="1257300"/>
                </a:moveTo>
                <a:lnTo>
                  <a:pt x="0" y="1257300"/>
                </a:lnTo>
                <a:lnTo>
                  <a:pt x="0" y="0"/>
                </a:lnTo>
                <a:lnTo>
                  <a:pt x="944562" y="0"/>
                </a:lnTo>
                <a:lnTo>
                  <a:pt x="944562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247775"/>
                </a:lnTo>
                <a:lnTo>
                  <a:pt x="4762" y="1247775"/>
                </a:lnTo>
                <a:lnTo>
                  <a:pt x="9525" y="1252537"/>
                </a:lnTo>
                <a:lnTo>
                  <a:pt x="944562" y="1252537"/>
                </a:lnTo>
                <a:lnTo>
                  <a:pt x="944562" y="1257300"/>
                </a:lnTo>
                <a:close/>
              </a:path>
              <a:path w="944879" h="125730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944879" h="1257300">
                <a:moveTo>
                  <a:pt x="935037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935037" y="4762"/>
                </a:lnTo>
                <a:lnTo>
                  <a:pt x="935037" y="9525"/>
                </a:lnTo>
                <a:close/>
              </a:path>
              <a:path w="944879" h="1257300">
                <a:moveTo>
                  <a:pt x="935037" y="1252537"/>
                </a:moveTo>
                <a:lnTo>
                  <a:pt x="935037" y="4762"/>
                </a:lnTo>
                <a:lnTo>
                  <a:pt x="939800" y="9525"/>
                </a:lnTo>
                <a:lnTo>
                  <a:pt x="944562" y="9525"/>
                </a:lnTo>
                <a:lnTo>
                  <a:pt x="944562" y="1247775"/>
                </a:lnTo>
                <a:lnTo>
                  <a:pt x="939800" y="1247775"/>
                </a:lnTo>
                <a:lnTo>
                  <a:pt x="935037" y="1252537"/>
                </a:lnTo>
                <a:close/>
              </a:path>
              <a:path w="944879" h="1257300">
                <a:moveTo>
                  <a:pt x="944562" y="9525"/>
                </a:moveTo>
                <a:lnTo>
                  <a:pt x="939800" y="9525"/>
                </a:lnTo>
                <a:lnTo>
                  <a:pt x="935037" y="4762"/>
                </a:lnTo>
                <a:lnTo>
                  <a:pt x="944562" y="4762"/>
                </a:lnTo>
                <a:lnTo>
                  <a:pt x="944562" y="9525"/>
                </a:lnTo>
                <a:close/>
              </a:path>
              <a:path w="944879" h="1257300">
                <a:moveTo>
                  <a:pt x="9525" y="1252537"/>
                </a:moveTo>
                <a:lnTo>
                  <a:pt x="4762" y="1247775"/>
                </a:lnTo>
                <a:lnTo>
                  <a:pt x="9525" y="1247775"/>
                </a:lnTo>
                <a:lnTo>
                  <a:pt x="9525" y="1252537"/>
                </a:lnTo>
                <a:close/>
              </a:path>
              <a:path w="944879" h="1257300">
                <a:moveTo>
                  <a:pt x="935037" y="1252537"/>
                </a:moveTo>
                <a:lnTo>
                  <a:pt x="9525" y="1252537"/>
                </a:lnTo>
                <a:lnTo>
                  <a:pt x="9525" y="1247775"/>
                </a:lnTo>
                <a:lnTo>
                  <a:pt x="935037" y="1247775"/>
                </a:lnTo>
                <a:lnTo>
                  <a:pt x="935037" y="1252537"/>
                </a:lnTo>
                <a:close/>
              </a:path>
              <a:path w="944879" h="1257300">
                <a:moveTo>
                  <a:pt x="944562" y="1252537"/>
                </a:moveTo>
                <a:lnTo>
                  <a:pt x="935037" y="1252537"/>
                </a:lnTo>
                <a:lnTo>
                  <a:pt x="939800" y="1247775"/>
                </a:lnTo>
                <a:lnTo>
                  <a:pt x="944562" y="1247775"/>
                </a:lnTo>
                <a:lnTo>
                  <a:pt x="944562" y="1252537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759959" y="1572259"/>
            <a:ext cx="7112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微软雅黑"/>
                <a:cs typeface="微软雅黑"/>
              </a:rPr>
              <a:t>印鉴卡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17059" y="1846579"/>
            <a:ext cx="1397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微软雅黑"/>
                <a:cs typeface="微软雅黑"/>
              </a:rPr>
              <a:t>（市卫生局）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45659" y="2120900"/>
            <a:ext cx="939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微软雅黑"/>
                <a:cs typeface="微软雅黑"/>
              </a:rPr>
              <a:t>医疗机构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73752" y="3201923"/>
            <a:ext cx="934719" cy="1247140"/>
          </a:xfrm>
          <a:custGeom>
            <a:avLst/>
            <a:gdLst/>
            <a:ahLst/>
            <a:cxnLst/>
            <a:rect l="l" t="t" r="r" b="b"/>
            <a:pathLst>
              <a:path w="934720" h="1247139">
                <a:moveTo>
                  <a:pt x="0" y="0"/>
                </a:moveTo>
                <a:lnTo>
                  <a:pt x="934212" y="0"/>
                </a:lnTo>
                <a:lnTo>
                  <a:pt x="934212" y="1246631"/>
                </a:lnTo>
                <a:lnTo>
                  <a:pt x="0" y="1246631"/>
                </a:lnTo>
                <a:lnTo>
                  <a:pt x="0" y="0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868862" y="3197225"/>
            <a:ext cx="944880" cy="1256030"/>
          </a:xfrm>
          <a:custGeom>
            <a:avLst/>
            <a:gdLst/>
            <a:ahLst/>
            <a:cxnLst/>
            <a:rect l="l" t="t" r="r" b="b"/>
            <a:pathLst>
              <a:path w="944879" h="1256029">
                <a:moveTo>
                  <a:pt x="944562" y="1255712"/>
                </a:moveTo>
                <a:lnTo>
                  <a:pt x="0" y="1255712"/>
                </a:lnTo>
                <a:lnTo>
                  <a:pt x="0" y="0"/>
                </a:lnTo>
                <a:lnTo>
                  <a:pt x="944562" y="0"/>
                </a:lnTo>
                <a:lnTo>
                  <a:pt x="944562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246187"/>
                </a:lnTo>
                <a:lnTo>
                  <a:pt x="4762" y="1246187"/>
                </a:lnTo>
                <a:lnTo>
                  <a:pt x="9525" y="1250950"/>
                </a:lnTo>
                <a:lnTo>
                  <a:pt x="944562" y="1250950"/>
                </a:lnTo>
                <a:lnTo>
                  <a:pt x="944562" y="1255712"/>
                </a:lnTo>
                <a:close/>
              </a:path>
              <a:path w="944879" h="1256029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944879" h="1256029">
                <a:moveTo>
                  <a:pt x="935037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935037" y="4762"/>
                </a:lnTo>
                <a:lnTo>
                  <a:pt x="935037" y="9525"/>
                </a:lnTo>
                <a:close/>
              </a:path>
              <a:path w="944879" h="1256029">
                <a:moveTo>
                  <a:pt x="935037" y="1250950"/>
                </a:moveTo>
                <a:lnTo>
                  <a:pt x="935037" y="4762"/>
                </a:lnTo>
                <a:lnTo>
                  <a:pt x="939800" y="9525"/>
                </a:lnTo>
                <a:lnTo>
                  <a:pt x="944562" y="9525"/>
                </a:lnTo>
                <a:lnTo>
                  <a:pt x="944562" y="1246187"/>
                </a:lnTo>
                <a:lnTo>
                  <a:pt x="939800" y="1246187"/>
                </a:lnTo>
                <a:lnTo>
                  <a:pt x="935037" y="1250950"/>
                </a:lnTo>
                <a:close/>
              </a:path>
              <a:path w="944879" h="1256029">
                <a:moveTo>
                  <a:pt x="944562" y="9525"/>
                </a:moveTo>
                <a:lnTo>
                  <a:pt x="939800" y="9525"/>
                </a:lnTo>
                <a:lnTo>
                  <a:pt x="935037" y="4762"/>
                </a:lnTo>
                <a:lnTo>
                  <a:pt x="944562" y="4762"/>
                </a:lnTo>
                <a:lnTo>
                  <a:pt x="944562" y="9525"/>
                </a:lnTo>
                <a:close/>
              </a:path>
              <a:path w="944879" h="1256029">
                <a:moveTo>
                  <a:pt x="9525" y="1250950"/>
                </a:moveTo>
                <a:lnTo>
                  <a:pt x="4762" y="1246187"/>
                </a:lnTo>
                <a:lnTo>
                  <a:pt x="9525" y="1246187"/>
                </a:lnTo>
                <a:lnTo>
                  <a:pt x="9525" y="1250950"/>
                </a:lnTo>
                <a:close/>
              </a:path>
              <a:path w="944879" h="1256029">
                <a:moveTo>
                  <a:pt x="935037" y="1250950"/>
                </a:moveTo>
                <a:lnTo>
                  <a:pt x="9525" y="1250950"/>
                </a:lnTo>
                <a:lnTo>
                  <a:pt x="9525" y="1246187"/>
                </a:lnTo>
                <a:lnTo>
                  <a:pt x="935037" y="1246187"/>
                </a:lnTo>
                <a:lnTo>
                  <a:pt x="935037" y="1250950"/>
                </a:lnTo>
                <a:close/>
              </a:path>
              <a:path w="944879" h="1256029">
                <a:moveTo>
                  <a:pt x="944562" y="1250950"/>
                </a:moveTo>
                <a:lnTo>
                  <a:pt x="935037" y="1250950"/>
                </a:lnTo>
                <a:lnTo>
                  <a:pt x="939800" y="1246187"/>
                </a:lnTo>
                <a:lnTo>
                  <a:pt x="944562" y="1246187"/>
                </a:lnTo>
                <a:lnTo>
                  <a:pt x="944562" y="1250950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873752" y="3433762"/>
            <a:ext cx="934719" cy="7562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0325" marR="53340" indent="1016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微软雅黑"/>
                <a:cs typeface="微软雅黑"/>
              </a:rPr>
              <a:t>印鉴</a:t>
            </a:r>
            <a:r>
              <a:rPr dirty="0" sz="1600" spc="-5">
                <a:latin typeface="微软雅黑"/>
                <a:cs typeface="微软雅黑"/>
              </a:rPr>
              <a:t>卡 </a:t>
            </a:r>
            <a:r>
              <a:rPr dirty="0" sz="1600">
                <a:solidFill>
                  <a:srgbClr val="FF0000"/>
                </a:solidFill>
                <a:latin typeface="微软雅黑"/>
                <a:cs typeface="微软雅黑"/>
              </a:rPr>
              <a:t>就近</a:t>
            </a:r>
            <a:r>
              <a:rPr dirty="0" sz="1600">
                <a:latin typeface="微软雅黑"/>
                <a:cs typeface="微软雅黑"/>
              </a:rPr>
              <a:t>他</a:t>
            </a:r>
            <a:r>
              <a:rPr dirty="0" sz="1600" spc="-5">
                <a:latin typeface="微软雅黑"/>
                <a:cs typeface="微软雅黑"/>
              </a:rPr>
              <a:t>省 </a:t>
            </a:r>
            <a:r>
              <a:rPr dirty="0" sz="1600">
                <a:latin typeface="微软雅黑"/>
                <a:cs typeface="微软雅黑"/>
              </a:rPr>
              <a:t>医疗机</a:t>
            </a:r>
            <a:r>
              <a:rPr dirty="0" sz="1600" spc="-5">
                <a:latin typeface="微软雅黑"/>
                <a:cs typeface="微软雅黑"/>
              </a:rPr>
              <a:t>构</a:t>
            </a:r>
            <a:endParaRPr sz="1600">
              <a:latin typeface="微软雅黑"/>
              <a:cs typeface="微软雅黑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07792" y="4261103"/>
            <a:ext cx="216535" cy="864235"/>
          </a:xfrm>
          <a:custGeom>
            <a:avLst/>
            <a:gdLst/>
            <a:ahLst/>
            <a:cxnLst/>
            <a:rect l="l" t="t" r="r" b="b"/>
            <a:pathLst>
              <a:path w="216535" h="864235">
                <a:moveTo>
                  <a:pt x="216407" y="172212"/>
                </a:moveTo>
                <a:lnTo>
                  <a:pt x="0" y="172212"/>
                </a:lnTo>
                <a:lnTo>
                  <a:pt x="108203" y="0"/>
                </a:lnTo>
                <a:lnTo>
                  <a:pt x="216407" y="172212"/>
                </a:lnTo>
                <a:close/>
              </a:path>
              <a:path w="216535" h="864235">
                <a:moveTo>
                  <a:pt x="163068" y="690372"/>
                </a:moveTo>
                <a:lnTo>
                  <a:pt x="54863" y="690372"/>
                </a:lnTo>
                <a:lnTo>
                  <a:pt x="54863" y="172212"/>
                </a:lnTo>
                <a:lnTo>
                  <a:pt x="163068" y="172212"/>
                </a:lnTo>
                <a:lnTo>
                  <a:pt x="163068" y="690372"/>
                </a:lnTo>
                <a:close/>
              </a:path>
              <a:path w="216535" h="864235">
                <a:moveTo>
                  <a:pt x="108203" y="864108"/>
                </a:moveTo>
                <a:lnTo>
                  <a:pt x="0" y="690372"/>
                </a:lnTo>
                <a:lnTo>
                  <a:pt x="216407" y="690372"/>
                </a:lnTo>
                <a:lnTo>
                  <a:pt x="108203" y="8641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99702" y="4251858"/>
            <a:ext cx="233679" cy="882015"/>
          </a:xfrm>
          <a:custGeom>
            <a:avLst/>
            <a:gdLst/>
            <a:ahLst/>
            <a:cxnLst/>
            <a:rect l="l" t="t" r="r" b="b"/>
            <a:pathLst>
              <a:path w="233680" h="882014">
                <a:moveTo>
                  <a:pt x="57810" y="186474"/>
                </a:moveTo>
                <a:lnTo>
                  <a:pt x="0" y="186474"/>
                </a:lnTo>
                <a:lnTo>
                  <a:pt x="116547" y="0"/>
                </a:lnTo>
                <a:lnTo>
                  <a:pt x="123747" y="11518"/>
                </a:lnTo>
                <a:lnTo>
                  <a:pt x="112509" y="11518"/>
                </a:lnTo>
                <a:lnTo>
                  <a:pt x="116547" y="17980"/>
                </a:lnTo>
                <a:lnTo>
                  <a:pt x="17192" y="176949"/>
                </a:lnTo>
                <a:lnTo>
                  <a:pt x="8597" y="176949"/>
                </a:lnTo>
                <a:lnTo>
                  <a:pt x="12636" y="184238"/>
                </a:lnTo>
                <a:lnTo>
                  <a:pt x="57810" y="184238"/>
                </a:lnTo>
                <a:lnTo>
                  <a:pt x="57810" y="186474"/>
                </a:lnTo>
                <a:close/>
              </a:path>
              <a:path w="233680" h="882014">
                <a:moveTo>
                  <a:pt x="116547" y="17980"/>
                </a:moveTo>
                <a:lnTo>
                  <a:pt x="112509" y="11518"/>
                </a:lnTo>
                <a:lnTo>
                  <a:pt x="120586" y="11518"/>
                </a:lnTo>
                <a:lnTo>
                  <a:pt x="116547" y="17980"/>
                </a:lnTo>
                <a:close/>
              </a:path>
              <a:path w="233680" h="882014">
                <a:moveTo>
                  <a:pt x="220459" y="184238"/>
                </a:moveTo>
                <a:lnTo>
                  <a:pt x="116547" y="17980"/>
                </a:lnTo>
                <a:lnTo>
                  <a:pt x="120586" y="11518"/>
                </a:lnTo>
                <a:lnTo>
                  <a:pt x="123747" y="11518"/>
                </a:lnTo>
                <a:lnTo>
                  <a:pt x="227142" y="176949"/>
                </a:lnTo>
                <a:lnTo>
                  <a:pt x="224497" y="176949"/>
                </a:lnTo>
                <a:lnTo>
                  <a:pt x="220459" y="184238"/>
                </a:lnTo>
                <a:close/>
              </a:path>
              <a:path w="233680" h="882014">
                <a:moveTo>
                  <a:pt x="12636" y="184238"/>
                </a:moveTo>
                <a:lnTo>
                  <a:pt x="8597" y="176949"/>
                </a:lnTo>
                <a:lnTo>
                  <a:pt x="17192" y="176949"/>
                </a:lnTo>
                <a:lnTo>
                  <a:pt x="12636" y="184238"/>
                </a:lnTo>
                <a:close/>
              </a:path>
              <a:path w="233680" h="882014">
                <a:moveTo>
                  <a:pt x="57810" y="184238"/>
                </a:moveTo>
                <a:lnTo>
                  <a:pt x="12636" y="184238"/>
                </a:lnTo>
                <a:lnTo>
                  <a:pt x="17192" y="176949"/>
                </a:lnTo>
                <a:lnTo>
                  <a:pt x="67335" y="176949"/>
                </a:lnTo>
                <a:lnTo>
                  <a:pt x="67335" y="181711"/>
                </a:lnTo>
                <a:lnTo>
                  <a:pt x="57810" y="181711"/>
                </a:lnTo>
                <a:lnTo>
                  <a:pt x="57810" y="184238"/>
                </a:lnTo>
                <a:close/>
              </a:path>
              <a:path w="233680" h="882014">
                <a:moveTo>
                  <a:pt x="215903" y="704634"/>
                </a:moveTo>
                <a:lnTo>
                  <a:pt x="165760" y="704634"/>
                </a:lnTo>
                <a:lnTo>
                  <a:pt x="165760" y="176949"/>
                </a:lnTo>
                <a:lnTo>
                  <a:pt x="215903" y="176949"/>
                </a:lnTo>
                <a:lnTo>
                  <a:pt x="218879" y="181711"/>
                </a:lnTo>
                <a:lnTo>
                  <a:pt x="175285" y="181711"/>
                </a:lnTo>
                <a:lnTo>
                  <a:pt x="170522" y="186474"/>
                </a:lnTo>
                <a:lnTo>
                  <a:pt x="175285" y="186474"/>
                </a:lnTo>
                <a:lnTo>
                  <a:pt x="175285" y="695109"/>
                </a:lnTo>
                <a:lnTo>
                  <a:pt x="170522" y="695109"/>
                </a:lnTo>
                <a:lnTo>
                  <a:pt x="175285" y="699871"/>
                </a:lnTo>
                <a:lnTo>
                  <a:pt x="218879" y="699871"/>
                </a:lnTo>
                <a:lnTo>
                  <a:pt x="215903" y="704634"/>
                </a:lnTo>
                <a:close/>
              </a:path>
              <a:path w="233680" h="882014">
                <a:moveTo>
                  <a:pt x="231698" y="184238"/>
                </a:moveTo>
                <a:lnTo>
                  <a:pt x="220459" y="184238"/>
                </a:lnTo>
                <a:lnTo>
                  <a:pt x="224497" y="176949"/>
                </a:lnTo>
                <a:lnTo>
                  <a:pt x="227142" y="176949"/>
                </a:lnTo>
                <a:lnTo>
                  <a:pt x="231698" y="184238"/>
                </a:lnTo>
                <a:close/>
              </a:path>
              <a:path w="233680" h="882014">
                <a:moveTo>
                  <a:pt x="57810" y="699871"/>
                </a:moveTo>
                <a:lnTo>
                  <a:pt x="57810" y="181711"/>
                </a:lnTo>
                <a:lnTo>
                  <a:pt x="62572" y="186474"/>
                </a:lnTo>
                <a:lnTo>
                  <a:pt x="67335" y="186474"/>
                </a:lnTo>
                <a:lnTo>
                  <a:pt x="67335" y="695109"/>
                </a:lnTo>
                <a:lnTo>
                  <a:pt x="62572" y="695109"/>
                </a:lnTo>
                <a:lnTo>
                  <a:pt x="57810" y="699871"/>
                </a:lnTo>
                <a:close/>
              </a:path>
              <a:path w="233680" h="882014">
                <a:moveTo>
                  <a:pt x="67335" y="186474"/>
                </a:moveTo>
                <a:lnTo>
                  <a:pt x="62572" y="186474"/>
                </a:lnTo>
                <a:lnTo>
                  <a:pt x="57810" y="181711"/>
                </a:lnTo>
                <a:lnTo>
                  <a:pt x="67335" y="181711"/>
                </a:lnTo>
                <a:lnTo>
                  <a:pt x="67335" y="186474"/>
                </a:lnTo>
                <a:close/>
              </a:path>
              <a:path w="233680" h="882014">
                <a:moveTo>
                  <a:pt x="175285" y="186474"/>
                </a:moveTo>
                <a:lnTo>
                  <a:pt x="170522" y="186474"/>
                </a:lnTo>
                <a:lnTo>
                  <a:pt x="175285" y="181711"/>
                </a:lnTo>
                <a:lnTo>
                  <a:pt x="175285" y="186474"/>
                </a:lnTo>
                <a:close/>
              </a:path>
              <a:path w="233680" h="882014">
                <a:moveTo>
                  <a:pt x="233095" y="186474"/>
                </a:moveTo>
                <a:lnTo>
                  <a:pt x="175285" y="186474"/>
                </a:lnTo>
                <a:lnTo>
                  <a:pt x="175285" y="181711"/>
                </a:lnTo>
                <a:lnTo>
                  <a:pt x="218879" y="181711"/>
                </a:lnTo>
                <a:lnTo>
                  <a:pt x="220459" y="184238"/>
                </a:lnTo>
                <a:lnTo>
                  <a:pt x="231698" y="184238"/>
                </a:lnTo>
                <a:lnTo>
                  <a:pt x="233095" y="186474"/>
                </a:lnTo>
                <a:close/>
              </a:path>
              <a:path w="233680" h="882014">
                <a:moveTo>
                  <a:pt x="116547" y="881583"/>
                </a:moveTo>
                <a:lnTo>
                  <a:pt x="0" y="695109"/>
                </a:lnTo>
                <a:lnTo>
                  <a:pt x="57810" y="695109"/>
                </a:lnTo>
                <a:lnTo>
                  <a:pt x="57810" y="697344"/>
                </a:lnTo>
                <a:lnTo>
                  <a:pt x="12636" y="697344"/>
                </a:lnTo>
                <a:lnTo>
                  <a:pt x="8597" y="704634"/>
                </a:lnTo>
                <a:lnTo>
                  <a:pt x="17192" y="704634"/>
                </a:lnTo>
                <a:lnTo>
                  <a:pt x="116547" y="863602"/>
                </a:lnTo>
                <a:lnTo>
                  <a:pt x="112509" y="870064"/>
                </a:lnTo>
                <a:lnTo>
                  <a:pt x="123747" y="870064"/>
                </a:lnTo>
                <a:lnTo>
                  <a:pt x="116547" y="881583"/>
                </a:lnTo>
                <a:close/>
              </a:path>
              <a:path w="233680" h="882014">
                <a:moveTo>
                  <a:pt x="67335" y="699871"/>
                </a:moveTo>
                <a:lnTo>
                  <a:pt x="57810" y="699871"/>
                </a:lnTo>
                <a:lnTo>
                  <a:pt x="62572" y="695109"/>
                </a:lnTo>
                <a:lnTo>
                  <a:pt x="67335" y="695109"/>
                </a:lnTo>
                <a:lnTo>
                  <a:pt x="67335" y="699871"/>
                </a:lnTo>
                <a:close/>
              </a:path>
              <a:path w="233680" h="882014">
                <a:moveTo>
                  <a:pt x="175285" y="699871"/>
                </a:moveTo>
                <a:lnTo>
                  <a:pt x="170522" y="695109"/>
                </a:lnTo>
                <a:lnTo>
                  <a:pt x="175285" y="695109"/>
                </a:lnTo>
                <a:lnTo>
                  <a:pt x="175285" y="699871"/>
                </a:lnTo>
                <a:close/>
              </a:path>
              <a:path w="233680" h="882014">
                <a:moveTo>
                  <a:pt x="218879" y="699871"/>
                </a:moveTo>
                <a:lnTo>
                  <a:pt x="175285" y="699871"/>
                </a:lnTo>
                <a:lnTo>
                  <a:pt x="175285" y="695109"/>
                </a:lnTo>
                <a:lnTo>
                  <a:pt x="233095" y="695109"/>
                </a:lnTo>
                <a:lnTo>
                  <a:pt x="231698" y="697344"/>
                </a:lnTo>
                <a:lnTo>
                  <a:pt x="220459" y="697344"/>
                </a:lnTo>
                <a:lnTo>
                  <a:pt x="218879" y="699871"/>
                </a:lnTo>
                <a:close/>
              </a:path>
              <a:path w="233680" h="882014">
                <a:moveTo>
                  <a:pt x="17192" y="704634"/>
                </a:moveTo>
                <a:lnTo>
                  <a:pt x="8597" y="704634"/>
                </a:lnTo>
                <a:lnTo>
                  <a:pt x="12636" y="697344"/>
                </a:lnTo>
                <a:lnTo>
                  <a:pt x="17192" y="704634"/>
                </a:lnTo>
                <a:close/>
              </a:path>
              <a:path w="233680" h="882014">
                <a:moveTo>
                  <a:pt x="67335" y="704634"/>
                </a:moveTo>
                <a:lnTo>
                  <a:pt x="17192" y="704634"/>
                </a:lnTo>
                <a:lnTo>
                  <a:pt x="12636" y="697344"/>
                </a:lnTo>
                <a:lnTo>
                  <a:pt x="57810" y="697344"/>
                </a:lnTo>
                <a:lnTo>
                  <a:pt x="57810" y="699871"/>
                </a:lnTo>
                <a:lnTo>
                  <a:pt x="67335" y="699871"/>
                </a:lnTo>
                <a:lnTo>
                  <a:pt x="67335" y="704634"/>
                </a:lnTo>
                <a:close/>
              </a:path>
              <a:path w="233680" h="882014">
                <a:moveTo>
                  <a:pt x="123747" y="870064"/>
                </a:moveTo>
                <a:lnTo>
                  <a:pt x="120586" y="870064"/>
                </a:lnTo>
                <a:lnTo>
                  <a:pt x="116547" y="863602"/>
                </a:lnTo>
                <a:lnTo>
                  <a:pt x="220459" y="697344"/>
                </a:lnTo>
                <a:lnTo>
                  <a:pt x="224497" y="704634"/>
                </a:lnTo>
                <a:lnTo>
                  <a:pt x="227142" y="704634"/>
                </a:lnTo>
                <a:lnTo>
                  <a:pt x="123747" y="870064"/>
                </a:lnTo>
                <a:close/>
              </a:path>
              <a:path w="233680" h="882014">
                <a:moveTo>
                  <a:pt x="227142" y="704634"/>
                </a:moveTo>
                <a:lnTo>
                  <a:pt x="224497" y="704634"/>
                </a:lnTo>
                <a:lnTo>
                  <a:pt x="220459" y="697344"/>
                </a:lnTo>
                <a:lnTo>
                  <a:pt x="231698" y="697344"/>
                </a:lnTo>
                <a:lnTo>
                  <a:pt x="227142" y="704634"/>
                </a:lnTo>
                <a:close/>
              </a:path>
              <a:path w="233680" h="882014">
                <a:moveTo>
                  <a:pt x="120586" y="870064"/>
                </a:moveTo>
                <a:lnTo>
                  <a:pt x="112509" y="870064"/>
                </a:lnTo>
                <a:lnTo>
                  <a:pt x="116547" y="863602"/>
                </a:lnTo>
                <a:lnTo>
                  <a:pt x="120586" y="870064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510027" y="5190744"/>
            <a:ext cx="935990" cy="1248410"/>
          </a:xfrm>
          <a:custGeom>
            <a:avLst/>
            <a:gdLst/>
            <a:ahLst/>
            <a:cxnLst/>
            <a:rect l="l" t="t" r="r" b="b"/>
            <a:pathLst>
              <a:path w="935989" h="1248410">
                <a:moveTo>
                  <a:pt x="0" y="0"/>
                </a:moveTo>
                <a:lnTo>
                  <a:pt x="935736" y="0"/>
                </a:lnTo>
                <a:lnTo>
                  <a:pt x="935736" y="1248155"/>
                </a:lnTo>
                <a:lnTo>
                  <a:pt x="0" y="1248155"/>
                </a:lnTo>
                <a:lnTo>
                  <a:pt x="0" y="0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05075" y="5186362"/>
            <a:ext cx="946150" cy="1257300"/>
          </a:xfrm>
          <a:custGeom>
            <a:avLst/>
            <a:gdLst/>
            <a:ahLst/>
            <a:cxnLst/>
            <a:rect l="l" t="t" r="r" b="b"/>
            <a:pathLst>
              <a:path w="946150" h="1257300">
                <a:moveTo>
                  <a:pt x="946150" y="1257300"/>
                </a:moveTo>
                <a:lnTo>
                  <a:pt x="0" y="1257300"/>
                </a:lnTo>
                <a:lnTo>
                  <a:pt x="0" y="0"/>
                </a:lnTo>
                <a:lnTo>
                  <a:pt x="946150" y="0"/>
                </a:lnTo>
                <a:lnTo>
                  <a:pt x="946150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247775"/>
                </a:lnTo>
                <a:lnTo>
                  <a:pt x="4762" y="1247775"/>
                </a:lnTo>
                <a:lnTo>
                  <a:pt x="9525" y="1252537"/>
                </a:lnTo>
                <a:lnTo>
                  <a:pt x="946150" y="1252537"/>
                </a:lnTo>
                <a:lnTo>
                  <a:pt x="946150" y="1257300"/>
                </a:lnTo>
                <a:close/>
              </a:path>
              <a:path w="946150" h="125730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946150" h="1257300">
                <a:moveTo>
                  <a:pt x="936625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936625" y="4762"/>
                </a:lnTo>
                <a:lnTo>
                  <a:pt x="936625" y="9525"/>
                </a:lnTo>
                <a:close/>
              </a:path>
              <a:path w="946150" h="1257300">
                <a:moveTo>
                  <a:pt x="936625" y="1252537"/>
                </a:moveTo>
                <a:lnTo>
                  <a:pt x="936625" y="4762"/>
                </a:lnTo>
                <a:lnTo>
                  <a:pt x="941387" y="9525"/>
                </a:lnTo>
                <a:lnTo>
                  <a:pt x="946150" y="9525"/>
                </a:lnTo>
                <a:lnTo>
                  <a:pt x="946150" y="1247775"/>
                </a:lnTo>
                <a:lnTo>
                  <a:pt x="941387" y="1247775"/>
                </a:lnTo>
                <a:lnTo>
                  <a:pt x="936625" y="1252537"/>
                </a:lnTo>
                <a:close/>
              </a:path>
              <a:path w="946150" h="1257300">
                <a:moveTo>
                  <a:pt x="946150" y="9525"/>
                </a:moveTo>
                <a:lnTo>
                  <a:pt x="941387" y="9525"/>
                </a:lnTo>
                <a:lnTo>
                  <a:pt x="936625" y="4762"/>
                </a:lnTo>
                <a:lnTo>
                  <a:pt x="946150" y="4762"/>
                </a:lnTo>
                <a:lnTo>
                  <a:pt x="946150" y="9525"/>
                </a:lnTo>
                <a:close/>
              </a:path>
              <a:path w="946150" h="1257300">
                <a:moveTo>
                  <a:pt x="9525" y="1252537"/>
                </a:moveTo>
                <a:lnTo>
                  <a:pt x="4762" y="1247775"/>
                </a:lnTo>
                <a:lnTo>
                  <a:pt x="9525" y="1247775"/>
                </a:lnTo>
                <a:lnTo>
                  <a:pt x="9525" y="1252537"/>
                </a:lnTo>
                <a:close/>
              </a:path>
              <a:path w="946150" h="1257300">
                <a:moveTo>
                  <a:pt x="936625" y="1252537"/>
                </a:moveTo>
                <a:lnTo>
                  <a:pt x="9525" y="1252537"/>
                </a:lnTo>
                <a:lnTo>
                  <a:pt x="9525" y="1247775"/>
                </a:lnTo>
                <a:lnTo>
                  <a:pt x="936625" y="1247775"/>
                </a:lnTo>
                <a:lnTo>
                  <a:pt x="936625" y="1252537"/>
                </a:lnTo>
                <a:close/>
              </a:path>
              <a:path w="946150" h="1257300">
                <a:moveTo>
                  <a:pt x="946150" y="1252537"/>
                </a:moveTo>
                <a:lnTo>
                  <a:pt x="936625" y="1252537"/>
                </a:lnTo>
                <a:lnTo>
                  <a:pt x="941387" y="1247775"/>
                </a:lnTo>
                <a:lnTo>
                  <a:pt x="946150" y="1247775"/>
                </a:lnTo>
                <a:lnTo>
                  <a:pt x="946150" y="1252537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510027" y="5304790"/>
            <a:ext cx="935990" cy="985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00660" marR="19304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微软雅黑"/>
                <a:cs typeface="微软雅黑"/>
              </a:rPr>
              <a:t>区域 批发 企业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463284" y="2295144"/>
            <a:ext cx="647700" cy="864235"/>
          </a:xfrm>
          <a:custGeom>
            <a:avLst/>
            <a:gdLst/>
            <a:ahLst/>
            <a:cxnLst/>
            <a:rect l="l" t="t" r="r" b="b"/>
            <a:pathLst>
              <a:path w="647700" h="864235">
                <a:moveTo>
                  <a:pt x="0" y="0"/>
                </a:moveTo>
                <a:lnTo>
                  <a:pt x="647700" y="0"/>
                </a:lnTo>
                <a:lnTo>
                  <a:pt x="647700" y="864107"/>
                </a:lnTo>
                <a:lnTo>
                  <a:pt x="0" y="864107"/>
                </a:lnTo>
                <a:lnTo>
                  <a:pt x="0" y="0"/>
                </a:lnTo>
                <a:close/>
              </a:path>
            </a:pathLst>
          </a:custGeom>
          <a:solidFill>
            <a:srgbClr val="EA40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457950" y="2290762"/>
            <a:ext cx="657225" cy="873125"/>
          </a:xfrm>
          <a:custGeom>
            <a:avLst/>
            <a:gdLst/>
            <a:ahLst/>
            <a:cxnLst/>
            <a:rect l="l" t="t" r="r" b="b"/>
            <a:pathLst>
              <a:path w="657225" h="873125">
                <a:moveTo>
                  <a:pt x="657225" y="873125"/>
                </a:moveTo>
                <a:lnTo>
                  <a:pt x="0" y="873125"/>
                </a:lnTo>
                <a:lnTo>
                  <a:pt x="0" y="0"/>
                </a:lnTo>
                <a:lnTo>
                  <a:pt x="657225" y="0"/>
                </a:lnTo>
                <a:lnTo>
                  <a:pt x="657225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863600"/>
                </a:lnTo>
                <a:lnTo>
                  <a:pt x="4762" y="863600"/>
                </a:lnTo>
                <a:lnTo>
                  <a:pt x="9525" y="868362"/>
                </a:lnTo>
                <a:lnTo>
                  <a:pt x="657225" y="868362"/>
                </a:lnTo>
                <a:lnTo>
                  <a:pt x="657225" y="873125"/>
                </a:lnTo>
                <a:close/>
              </a:path>
              <a:path w="657225" h="873125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657225" h="873125">
                <a:moveTo>
                  <a:pt x="647700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647700" y="4762"/>
                </a:lnTo>
                <a:lnTo>
                  <a:pt x="647700" y="9525"/>
                </a:lnTo>
                <a:close/>
              </a:path>
              <a:path w="657225" h="873125">
                <a:moveTo>
                  <a:pt x="647700" y="868362"/>
                </a:moveTo>
                <a:lnTo>
                  <a:pt x="647700" y="4762"/>
                </a:lnTo>
                <a:lnTo>
                  <a:pt x="652462" y="9525"/>
                </a:lnTo>
                <a:lnTo>
                  <a:pt x="657225" y="9525"/>
                </a:lnTo>
                <a:lnTo>
                  <a:pt x="657225" y="863600"/>
                </a:lnTo>
                <a:lnTo>
                  <a:pt x="652462" y="863600"/>
                </a:lnTo>
                <a:lnTo>
                  <a:pt x="647700" y="868362"/>
                </a:lnTo>
                <a:close/>
              </a:path>
              <a:path w="657225" h="873125">
                <a:moveTo>
                  <a:pt x="657225" y="9525"/>
                </a:moveTo>
                <a:lnTo>
                  <a:pt x="652462" y="9525"/>
                </a:lnTo>
                <a:lnTo>
                  <a:pt x="647700" y="4762"/>
                </a:lnTo>
                <a:lnTo>
                  <a:pt x="657225" y="4762"/>
                </a:lnTo>
                <a:lnTo>
                  <a:pt x="657225" y="9525"/>
                </a:lnTo>
                <a:close/>
              </a:path>
              <a:path w="657225" h="873125">
                <a:moveTo>
                  <a:pt x="9525" y="868362"/>
                </a:moveTo>
                <a:lnTo>
                  <a:pt x="4762" y="863600"/>
                </a:lnTo>
                <a:lnTo>
                  <a:pt x="9525" y="863600"/>
                </a:lnTo>
                <a:lnTo>
                  <a:pt x="9525" y="868362"/>
                </a:lnTo>
                <a:close/>
              </a:path>
              <a:path w="657225" h="873125">
                <a:moveTo>
                  <a:pt x="647700" y="868362"/>
                </a:moveTo>
                <a:lnTo>
                  <a:pt x="9525" y="868362"/>
                </a:lnTo>
                <a:lnTo>
                  <a:pt x="9525" y="863600"/>
                </a:lnTo>
                <a:lnTo>
                  <a:pt x="647700" y="863600"/>
                </a:lnTo>
                <a:lnTo>
                  <a:pt x="647700" y="868362"/>
                </a:lnTo>
                <a:close/>
              </a:path>
              <a:path w="657225" h="873125">
                <a:moveTo>
                  <a:pt x="657225" y="868362"/>
                </a:moveTo>
                <a:lnTo>
                  <a:pt x="647700" y="868362"/>
                </a:lnTo>
                <a:lnTo>
                  <a:pt x="652462" y="863600"/>
                </a:lnTo>
                <a:lnTo>
                  <a:pt x="657225" y="863600"/>
                </a:lnTo>
                <a:lnTo>
                  <a:pt x="657225" y="868362"/>
                </a:lnTo>
                <a:close/>
              </a:path>
            </a:pathLst>
          </a:custGeom>
          <a:solidFill>
            <a:srgbClr val="EA402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463284" y="2376804"/>
            <a:ext cx="64770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515" marR="4953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微软雅黑"/>
                <a:cs typeface="微软雅黑"/>
              </a:rPr>
              <a:t>零售 企业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47" name="object 47"/>
          <p:cNvSpPr txBox="1"/>
          <p:nvPr/>
        </p:nvSpPr>
        <p:spPr>
          <a:xfrm rot="1020000">
            <a:off x="6108497" y="1650501"/>
            <a:ext cx="544107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05"/>
              </a:lnSpc>
            </a:pPr>
            <a:r>
              <a:rPr dirty="0" sz="1900" spc="-10">
                <a:solidFill>
                  <a:srgbClr val="EA4023"/>
                </a:solidFill>
                <a:latin typeface="微软雅黑"/>
                <a:cs typeface="微软雅黑"/>
              </a:rPr>
              <a:t>禁</a:t>
            </a:r>
            <a:r>
              <a:rPr dirty="0" sz="1900" spc="5">
                <a:solidFill>
                  <a:srgbClr val="EA4023"/>
                </a:solidFill>
                <a:latin typeface="微软雅黑"/>
                <a:cs typeface="微软雅黑"/>
              </a:rPr>
              <a:t>止</a:t>
            </a:r>
            <a:endParaRPr sz="1900">
              <a:latin typeface="微软雅黑"/>
              <a:cs typeface="微软雅黑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512820" y="3505200"/>
            <a:ext cx="1210310" cy="254635"/>
          </a:xfrm>
          <a:custGeom>
            <a:avLst/>
            <a:gdLst/>
            <a:ahLst/>
            <a:cxnLst/>
            <a:rect l="l" t="t" r="r" b="b"/>
            <a:pathLst>
              <a:path w="1210310" h="254635">
                <a:moveTo>
                  <a:pt x="691895" y="254508"/>
                </a:moveTo>
                <a:lnTo>
                  <a:pt x="691895" y="219455"/>
                </a:lnTo>
                <a:lnTo>
                  <a:pt x="0" y="219455"/>
                </a:lnTo>
                <a:lnTo>
                  <a:pt x="0" y="35051"/>
                </a:lnTo>
                <a:lnTo>
                  <a:pt x="691895" y="35051"/>
                </a:lnTo>
                <a:lnTo>
                  <a:pt x="691895" y="0"/>
                </a:lnTo>
                <a:lnTo>
                  <a:pt x="1210055" y="126491"/>
                </a:lnTo>
                <a:lnTo>
                  <a:pt x="691895" y="2545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508375" y="3499129"/>
            <a:ext cx="1234440" cy="266700"/>
          </a:xfrm>
          <a:custGeom>
            <a:avLst/>
            <a:gdLst/>
            <a:ahLst/>
            <a:cxnLst/>
            <a:rect l="l" t="t" r="r" b="b"/>
            <a:pathLst>
              <a:path w="1234439" h="266700">
                <a:moveTo>
                  <a:pt x="692188" y="41046"/>
                </a:moveTo>
                <a:lnTo>
                  <a:pt x="692188" y="0"/>
                </a:lnTo>
                <a:lnTo>
                  <a:pt x="716924" y="6070"/>
                </a:lnTo>
                <a:lnTo>
                  <a:pt x="701713" y="6070"/>
                </a:lnTo>
                <a:lnTo>
                  <a:pt x="695820" y="10693"/>
                </a:lnTo>
                <a:lnTo>
                  <a:pt x="701713" y="12139"/>
                </a:lnTo>
                <a:lnTo>
                  <a:pt x="701713" y="36283"/>
                </a:lnTo>
                <a:lnTo>
                  <a:pt x="696950" y="36283"/>
                </a:lnTo>
                <a:lnTo>
                  <a:pt x="692188" y="41046"/>
                </a:lnTo>
                <a:close/>
              </a:path>
              <a:path w="1234439" h="266700">
                <a:moveTo>
                  <a:pt x="701713" y="12139"/>
                </a:moveTo>
                <a:lnTo>
                  <a:pt x="695820" y="10693"/>
                </a:lnTo>
                <a:lnTo>
                  <a:pt x="701713" y="6070"/>
                </a:lnTo>
                <a:lnTo>
                  <a:pt x="701713" y="12139"/>
                </a:lnTo>
                <a:close/>
              </a:path>
              <a:path w="1234439" h="266700">
                <a:moveTo>
                  <a:pt x="1194470" y="133070"/>
                </a:moveTo>
                <a:lnTo>
                  <a:pt x="701713" y="12139"/>
                </a:lnTo>
                <a:lnTo>
                  <a:pt x="701713" y="6070"/>
                </a:lnTo>
                <a:lnTo>
                  <a:pt x="716924" y="6070"/>
                </a:lnTo>
                <a:lnTo>
                  <a:pt x="1215577" y="128447"/>
                </a:lnTo>
                <a:lnTo>
                  <a:pt x="1213307" y="128447"/>
                </a:lnTo>
                <a:lnTo>
                  <a:pt x="1194470" y="133070"/>
                </a:lnTo>
                <a:close/>
              </a:path>
              <a:path w="1234439" h="266700">
                <a:moveTo>
                  <a:pt x="692188" y="229857"/>
                </a:moveTo>
                <a:lnTo>
                  <a:pt x="0" y="229857"/>
                </a:lnTo>
                <a:lnTo>
                  <a:pt x="0" y="36283"/>
                </a:lnTo>
                <a:lnTo>
                  <a:pt x="692188" y="36283"/>
                </a:lnTo>
                <a:lnTo>
                  <a:pt x="692188" y="41046"/>
                </a:lnTo>
                <a:lnTo>
                  <a:pt x="9525" y="41046"/>
                </a:lnTo>
                <a:lnTo>
                  <a:pt x="4762" y="45808"/>
                </a:lnTo>
                <a:lnTo>
                  <a:pt x="9525" y="45808"/>
                </a:lnTo>
                <a:lnTo>
                  <a:pt x="9525" y="220332"/>
                </a:lnTo>
                <a:lnTo>
                  <a:pt x="4762" y="220332"/>
                </a:lnTo>
                <a:lnTo>
                  <a:pt x="9525" y="225094"/>
                </a:lnTo>
                <a:lnTo>
                  <a:pt x="692188" y="225094"/>
                </a:lnTo>
                <a:lnTo>
                  <a:pt x="692188" y="229857"/>
                </a:lnTo>
                <a:close/>
              </a:path>
              <a:path w="1234439" h="266700">
                <a:moveTo>
                  <a:pt x="701713" y="45808"/>
                </a:moveTo>
                <a:lnTo>
                  <a:pt x="9525" y="45808"/>
                </a:lnTo>
                <a:lnTo>
                  <a:pt x="9525" y="41046"/>
                </a:lnTo>
                <a:lnTo>
                  <a:pt x="692188" y="41046"/>
                </a:lnTo>
                <a:lnTo>
                  <a:pt x="696950" y="36283"/>
                </a:lnTo>
                <a:lnTo>
                  <a:pt x="701713" y="36283"/>
                </a:lnTo>
                <a:lnTo>
                  <a:pt x="701713" y="45808"/>
                </a:lnTo>
                <a:close/>
              </a:path>
              <a:path w="1234439" h="266700">
                <a:moveTo>
                  <a:pt x="9525" y="45808"/>
                </a:moveTo>
                <a:lnTo>
                  <a:pt x="4762" y="45808"/>
                </a:lnTo>
                <a:lnTo>
                  <a:pt x="9525" y="41046"/>
                </a:lnTo>
                <a:lnTo>
                  <a:pt x="9525" y="45808"/>
                </a:lnTo>
                <a:close/>
              </a:path>
              <a:path w="1234439" h="266700">
                <a:moveTo>
                  <a:pt x="1213307" y="137693"/>
                </a:moveTo>
                <a:lnTo>
                  <a:pt x="1194470" y="133070"/>
                </a:lnTo>
                <a:lnTo>
                  <a:pt x="1213307" y="128447"/>
                </a:lnTo>
                <a:lnTo>
                  <a:pt x="1213307" y="137693"/>
                </a:lnTo>
                <a:close/>
              </a:path>
              <a:path w="1234439" h="266700">
                <a:moveTo>
                  <a:pt x="1215577" y="137693"/>
                </a:moveTo>
                <a:lnTo>
                  <a:pt x="1213307" y="137693"/>
                </a:lnTo>
                <a:lnTo>
                  <a:pt x="1213307" y="128447"/>
                </a:lnTo>
                <a:lnTo>
                  <a:pt x="1215577" y="128447"/>
                </a:lnTo>
                <a:lnTo>
                  <a:pt x="1234414" y="133070"/>
                </a:lnTo>
                <a:lnTo>
                  <a:pt x="1215577" y="137693"/>
                </a:lnTo>
                <a:close/>
              </a:path>
              <a:path w="1234439" h="266700">
                <a:moveTo>
                  <a:pt x="716924" y="260070"/>
                </a:moveTo>
                <a:lnTo>
                  <a:pt x="701713" y="260070"/>
                </a:lnTo>
                <a:lnTo>
                  <a:pt x="701713" y="254001"/>
                </a:lnTo>
                <a:lnTo>
                  <a:pt x="1194470" y="133070"/>
                </a:lnTo>
                <a:lnTo>
                  <a:pt x="1213307" y="137693"/>
                </a:lnTo>
                <a:lnTo>
                  <a:pt x="1215577" y="137693"/>
                </a:lnTo>
                <a:lnTo>
                  <a:pt x="716924" y="260070"/>
                </a:lnTo>
                <a:close/>
              </a:path>
              <a:path w="1234439" h="266700">
                <a:moveTo>
                  <a:pt x="9525" y="225094"/>
                </a:moveTo>
                <a:lnTo>
                  <a:pt x="4762" y="220332"/>
                </a:lnTo>
                <a:lnTo>
                  <a:pt x="9525" y="220332"/>
                </a:lnTo>
                <a:lnTo>
                  <a:pt x="9525" y="225094"/>
                </a:lnTo>
                <a:close/>
              </a:path>
              <a:path w="1234439" h="266700">
                <a:moveTo>
                  <a:pt x="701713" y="229857"/>
                </a:moveTo>
                <a:lnTo>
                  <a:pt x="696950" y="229857"/>
                </a:lnTo>
                <a:lnTo>
                  <a:pt x="692188" y="225094"/>
                </a:lnTo>
                <a:lnTo>
                  <a:pt x="9525" y="225094"/>
                </a:lnTo>
                <a:lnTo>
                  <a:pt x="9525" y="220332"/>
                </a:lnTo>
                <a:lnTo>
                  <a:pt x="701713" y="220332"/>
                </a:lnTo>
                <a:lnTo>
                  <a:pt x="701713" y="229857"/>
                </a:lnTo>
                <a:close/>
              </a:path>
              <a:path w="1234439" h="266700">
                <a:moveTo>
                  <a:pt x="692188" y="266141"/>
                </a:moveTo>
                <a:lnTo>
                  <a:pt x="692188" y="225094"/>
                </a:lnTo>
                <a:lnTo>
                  <a:pt x="696950" y="229857"/>
                </a:lnTo>
                <a:lnTo>
                  <a:pt x="701713" y="229857"/>
                </a:lnTo>
                <a:lnTo>
                  <a:pt x="701713" y="254001"/>
                </a:lnTo>
                <a:lnTo>
                  <a:pt x="695820" y="255447"/>
                </a:lnTo>
                <a:lnTo>
                  <a:pt x="701713" y="260070"/>
                </a:lnTo>
                <a:lnTo>
                  <a:pt x="716924" y="260070"/>
                </a:lnTo>
                <a:lnTo>
                  <a:pt x="692188" y="266141"/>
                </a:lnTo>
                <a:close/>
              </a:path>
              <a:path w="1234439" h="266700">
                <a:moveTo>
                  <a:pt x="701713" y="260070"/>
                </a:moveTo>
                <a:lnTo>
                  <a:pt x="695820" y="255447"/>
                </a:lnTo>
                <a:lnTo>
                  <a:pt x="701713" y="254001"/>
                </a:lnTo>
                <a:lnTo>
                  <a:pt x="701713" y="26007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256276" y="4556759"/>
            <a:ext cx="215265" cy="579120"/>
          </a:xfrm>
          <a:custGeom>
            <a:avLst/>
            <a:gdLst/>
            <a:ahLst/>
            <a:cxnLst/>
            <a:rect l="l" t="t" r="r" b="b"/>
            <a:pathLst>
              <a:path w="215264" h="579120">
                <a:moveTo>
                  <a:pt x="132587" y="579119"/>
                </a:moveTo>
                <a:lnTo>
                  <a:pt x="0" y="326136"/>
                </a:lnTo>
                <a:lnTo>
                  <a:pt x="28956" y="323088"/>
                </a:lnTo>
                <a:lnTo>
                  <a:pt x="0" y="13715"/>
                </a:lnTo>
                <a:lnTo>
                  <a:pt x="155448" y="0"/>
                </a:lnTo>
                <a:lnTo>
                  <a:pt x="184403" y="309372"/>
                </a:lnTo>
                <a:lnTo>
                  <a:pt x="213964" y="309372"/>
                </a:lnTo>
                <a:lnTo>
                  <a:pt x="132587" y="579119"/>
                </a:lnTo>
                <a:close/>
              </a:path>
              <a:path w="215264" h="579120">
                <a:moveTo>
                  <a:pt x="213964" y="309372"/>
                </a:moveTo>
                <a:lnTo>
                  <a:pt x="184403" y="309372"/>
                </a:lnTo>
                <a:lnTo>
                  <a:pt x="214884" y="306324"/>
                </a:lnTo>
                <a:lnTo>
                  <a:pt x="213964" y="309372"/>
                </a:lnTo>
                <a:close/>
              </a:path>
            </a:pathLst>
          </a:custGeom>
          <a:solidFill>
            <a:srgbClr val="01AE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248237" y="4551133"/>
            <a:ext cx="229235" cy="597535"/>
          </a:xfrm>
          <a:custGeom>
            <a:avLst/>
            <a:gdLst/>
            <a:ahLst/>
            <a:cxnLst/>
            <a:rect l="l" t="t" r="r" b="b"/>
            <a:pathLst>
              <a:path w="229235" h="597535">
                <a:moveTo>
                  <a:pt x="41924" y="329806"/>
                </a:moveTo>
                <a:lnTo>
                  <a:pt x="32346" y="329806"/>
                </a:lnTo>
                <a:lnTo>
                  <a:pt x="36639" y="324611"/>
                </a:lnTo>
                <a:lnTo>
                  <a:pt x="31850" y="324611"/>
                </a:lnTo>
                <a:lnTo>
                  <a:pt x="2324" y="15811"/>
                </a:lnTo>
                <a:lnTo>
                  <a:pt x="167563" y="0"/>
                </a:lnTo>
                <a:lnTo>
                  <a:pt x="168104" y="5651"/>
                </a:lnTo>
                <a:lnTo>
                  <a:pt x="158534" y="5651"/>
                </a:lnTo>
                <a:lnTo>
                  <a:pt x="158987" y="10397"/>
                </a:lnTo>
                <a:lnTo>
                  <a:pt x="62274" y="19646"/>
                </a:lnTo>
                <a:lnTo>
                  <a:pt x="12255" y="19646"/>
                </a:lnTo>
                <a:lnTo>
                  <a:pt x="7962" y="24841"/>
                </a:lnTo>
                <a:lnTo>
                  <a:pt x="12752" y="24841"/>
                </a:lnTo>
                <a:lnTo>
                  <a:pt x="41427" y="324611"/>
                </a:lnTo>
                <a:lnTo>
                  <a:pt x="36639" y="324611"/>
                </a:lnTo>
                <a:lnTo>
                  <a:pt x="31893" y="325066"/>
                </a:lnTo>
                <a:lnTo>
                  <a:pt x="41470" y="325066"/>
                </a:lnTo>
                <a:lnTo>
                  <a:pt x="41924" y="329806"/>
                </a:lnTo>
                <a:close/>
              </a:path>
              <a:path w="229235" h="597535">
                <a:moveTo>
                  <a:pt x="158987" y="10397"/>
                </a:moveTo>
                <a:lnTo>
                  <a:pt x="158534" y="5651"/>
                </a:lnTo>
                <a:lnTo>
                  <a:pt x="163728" y="9944"/>
                </a:lnTo>
                <a:lnTo>
                  <a:pt x="158987" y="10397"/>
                </a:lnTo>
                <a:close/>
              </a:path>
              <a:path w="229235" h="597535">
                <a:moveTo>
                  <a:pt x="188556" y="319646"/>
                </a:moveTo>
                <a:lnTo>
                  <a:pt x="158987" y="10397"/>
                </a:lnTo>
                <a:lnTo>
                  <a:pt x="163728" y="9944"/>
                </a:lnTo>
                <a:lnTo>
                  <a:pt x="158534" y="5651"/>
                </a:lnTo>
                <a:lnTo>
                  <a:pt x="168104" y="5651"/>
                </a:lnTo>
                <a:lnTo>
                  <a:pt x="197132" y="309261"/>
                </a:lnTo>
                <a:lnTo>
                  <a:pt x="192392" y="309714"/>
                </a:lnTo>
                <a:lnTo>
                  <a:pt x="197586" y="314007"/>
                </a:lnTo>
                <a:lnTo>
                  <a:pt x="216735" y="314007"/>
                </a:lnTo>
                <a:lnTo>
                  <a:pt x="215819" y="317044"/>
                </a:lnTo>
                <a:lnTo>
                  <a:pt x="188556" y="319646"/>
                </a:lnTo>
                <a:close/>
              </a:path>
              <a:path w="229235" h="597535">
                <a:moveTo>
                  <a:pt x="7962" y="24841"/>
                </a:moveTo>
                <a:lnTo>
                  <a:pt x="12255" y="19646"/>
                </a:lnTo>
                <a:lnTo>
                  <a:pt x="12708" y="24387"/>
                </a:lnTo>
                <a:lnTo>
                  <a:pt x="7962" y="24841"/>
                </a:lnTo>
                <a:close/>
              </a:path>
              <a:path w="229235" h="597535">
                <a:moveTo>
                  <a:pt x="12708" y="24387"/>
                </a:moveTo>
                <a:lnTo>
                  <a:pt x="12255" y="19646"/>
                </a:lnTo>
                <a:lnTo>
                  <a:pt x="62274" y="19646"/>
                </a:lnTo>
                <a:lnTo>
                  <a:pt x="12708" y="24387"/>
                </a:lnTo>
                <a:close/>
              </a:path>
              <a:path w="229235" h="597535">
                <a:moveTo>
                  <a:pt x="12752" y="24841"/>
                </a:moveTo>
                <a:lnTo>
                  <a:pt x="7962" y="24841"/>
                </a:lnTo>
                <a:lnTo>
                  <a:pt x="12708" y="24387"/>
                </a:lnTo>
                <a:lnTo>
                  <a:pt x="12752" y="24841"/>
                </a:lnTo>
                <a:close/>
              </a:path>
              <a:path w="229235" h="597535">
                <a:moveTo>
                  <a:pt x="216735" y="314007"/>
                </a:moveTo>
                <a:lnTo>
                  <a:pt x="197586" y="314007"/>
                </a:lnTo>
                <a:lnTo>
                  <a:pt x="197132" y="309261"/>
                </a:lnTo>
                <a:lnTo>
                  <a:pt x="229044" y="306209"/>
                </a:lnTo>
                <a:lnTo>
                  <a:pt x="227826" y="310248"/>
                </a:lnTo>
                <a:lnTo>
                  <a:pt x="217868" y="310248"/>
                </a:lnTo>
                <a:lnTo>
                  <a:pt x="216735" y="314007"/>
                </a:lnTo>
                <a:close/>
              </a:path>
              <a:path w="229235" h="597535">
                <a:moveTo>
                  <a:pt x="197586" y="314007"/>
                </a:moveTo>
                <a:lnTo>
                  <a:pt x="192392" y="309714"/>
                </a:lnTo>
                <a:lnTo>
                  <a:pt x="197132" y="309261"/>
                </a:lnTo>
                <a:lnTo>
                  <a:pt x="197586" y="314007"/>
                </a:lnTo>
                <a:close/>
              </a:path>
              <a:path w="229235" h="597535">
                <a:moveTo>
                  <a:pt x="215819" y="317044"/>
                </a:moveTo>
                <a:lnTo>
                  <a:pt x="217868" y="310248"/>
                </a:lnTo>
                <a:lnTo>
                  <a:pt x="222885" y="316369"/>
                </a:lnTo>
                <a:lnTo>
                  <a:pt x="215819" y="317044"/>
                </a:lnTo>
                <a:close/>
              </a:path>
              <a:path w="229235" h="597535">
                <a:moveTo>
                  <a:pt x="145492" y="583336"/>
                </a:moveTo>
                <a:lnTo>
                  <a:pt x="135547" y="583336"/>
                </a:lnTo>
                <a:lnTo>
                  <a:pt x="144322" y="582498"/>
                </a:lnTo>
                <a:lnTo>
                  <a:pt x="138908" y="572185"/>
                </a:lnTo>
                <a:lnTo>
                  <a:pt x="215819" y="317044"/>
                </a:lnTo>
                <a:lnTo>
                  <a:pt x="222885" y="316369"/>
                </a:lnTo>
                <a:lnTo>
                  <a:pt x="217868" y="310248"/>
                </a:lnTo>
                <a:lnTo>
                  <a:pt x="227826" y="310248"/>
                </a:lnTo>
                <a:lnTo>
                  <a:pt x="145492" y="583336"/>
                </a:lnTo>
                <a:close/>
              </a:path>
              <a:path w="229235" h="597535">
                <a:moveTo>
                  <a:pt x="32346" y="329806"/>
                </a:moveTo>
                <a:lnTo>
                  <a:pt x="31893" y="325066"/>
                </a:lnTo>
                <a:lnTo>
                  <a:pt x="36639" y="324611"/>
                </a:lnTo>
                <a:lnTo>
                  <a:pt x="32346" y="329806"/>
                </a:lnTo>
                <a:close/>
              </a:path>
              <a:path w="229235" h="597535">
                <a:moveTo>
                  <a:pt x="141300" y="597242"/>
                </a:moveTo>
                <a:lnTo>
                  <a:pt x="0" y="328117"/>
                </a:lnTo>
                <a:lnTo>
                  <a:pt x="31893" y="325066"/>
                </a:lnTo>
                <a:lnTo>
                  <a:pt x="32346" y="329806"/>
                </a:lnTo>
                <a:lnTo>
                  <a:pt x="41924" y="329806"/>
                </a:lnTo>
                <a:lnTo>
                  <a:pt x="41939" y="329971"/>
                </a:lnTo>
                <a:lnTo>
                  <a:pt x="11734" y="329971"/>
                </a:lnTo>
                <a:lnTo>
                  <a:pt x="7962" y="336918"/>
                </a:lnTo>
                <a:lnTo>
                  <a:pt x="15382" y="336918"/>
                </a:lnTo>
                <a:lnTo>
                  <a:pt x="138908" y="572185"/>
                </a:lnTo>
                <a:lnTo>
                  <a:pt x="135547" y="583336"/>
                </a:lnTo>
                <a:lnTo>
                  <a:pt x="145492" y="583336"/>
                </a:lnTo>
                <a:lnTo>
                  <a:pt x="141300" y="597242"/>
                </a:lnTo>
                <a:close/>
              </a:path>
              <a:path w="229235" h="597535">
                <a:moveTo>
                  <a:pt x="7962" y="336918"/>
                </a:moveTo>
                <a:lnTo>
                  <a:pt x="11734" y="329971"/>
                </a:lnTo>
                <a:lnTo>
                  <a:pt x="15028" y="336243"/>
                </a:lnTo>
                <a:lnTo>
                  <a:pt x="7962" y="336918"/>
                </a:lnTo>
                <a:close/>
              </a:path>
              <a:path w="229235" h="597535">
                <a:moveTo>
                  <a:pt x="15028" y="336243"/>
                </a:moveTo>
                <a:lnTo>
                  <a:pt x="11734" y="329971"/>
                </a:lnTo>
                <a:lnTo>
                  <a:pt x="41939" y="329971"/>
                </a:lnTo>
                <a:lnTo>
                  <a:pt x="42290" y="333641"/>
                </a:lnTo>
                <a:lnTo>
                  <a:pt x="15028" y="336243"/>
                </a:lnTo>
                <a:close/>
              </a:path>
              <a:path w="229235" h="597535">
                <a:moveTo>
                  <a:pt x="15382" y="336918"/>
                </a:moveTo>
                <a:lnTo>
                  <a:pt x="7962" y="336918"/>
                </a:lnTo>
                <a:lnTo>
                  <a:pt x="15028" y="336243"/>
                </a:lnTo>
                <a:lnTo>
                  <a:pt x="15382" y="336918"/>
                </a:lnTo>
                <a:close/>
              </a:path>
              <a:path w="229235" h="597535">
                <a:moveTo>
                  <a:pt x="135547" y="583336"/>
                </a:moveTo>
                <a:lnTo>
                  <a:pt x="138908" y="572185"/>
                </a:lnTo>
                <a:lnTo>
                  <a:pt x="144322" y="582498"/>
                </a:lnTo>
                <a:lnTo>
                  <a:pt x="135547" y="58333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00828" y="5167884"/>
            <a:ext cx="934719" cy="1234440"/>
          </a:xfrm>
          <a:custGeom>
            <a:avLst/>
            <a:gdLst/>
            <a:ahLst/>
            <a:cxnLst/>
            <a:rect l="l" t="t" r="r" b="b"/>
            <a:pathLst>
              <a:path w="934720" h="1234439">
                <a:moveTo>
                  <a:pt x="0" y="0"/>
                </a:moveTo>
                <a:lnTo>
                  <a:pt x="934212" y="0"/>
                </a:lnTo>
                <a:lnTo>
                  <a:pt x="934212" y="1234439"/>
                </a:lnTo>
                <a:lnTo>
                  <a:pt x="0" y="1234439"/>
                </a:lnTo>
                <a:lnTo>
                  <a:pt x="0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95875" y="5162550"/>
            <a:ext cx="944880" cy="1244600"/>
          </a:xfrm>
          <a:custGeom>
            <a:avLst/>
            <a:gdLst/>
            <a:ahLst/>
            <a:cxnLst/>
            <a:rect l="l" t="t" r="r" b="b"/>
            <a:pathLst>
              <a:path w="944879" h="1244600">
                <a:moveTo>
                  <a:pt x="944562" y="1244600"/>
                </a:moveTo>
                <a:lnTo>
                  <a:pt x="0" y="1244600"/>
                </a:lnTo>
                <a:lnTo>
                  <a:pt x="0" y="0"/>
                </a:lnTo>
                <a:lnTo>
                  <a:pt x="944562" y="0"/>
                </a:lnTo>
                <a:lnTo>
                  <a:pt x="944562" y="4762"/>
                </a:lnTo>
                <a:lnTo>
                  <a:pt x="9525" y="4762"/>
                </a:lnTo>
                <a:lnTo>
                  <a:pt x="4762" y="9525"/>
                </a:lnTo>
                <a:lnTo>
                  <a:pt x="9525" y="9525"/>
                </a:lnTo>
                <a:lnTo>
                  <a:pt x="9525" y="1235075"/>
                </a:lnTo>
                <a:lnTo>
                  <a:pt x="4762" y="1235075"/>
                </a:lnTo>
                <a:lnTo>
                  <a:pt x="9525" y="1239837"/>
                </a:lnTo>
                <a:lnTo>
                  <a:pt x="944562" y="1239837"/>
                </a:lnTo>
                <a:lnTo>
                  <a:pt x="944562" y="1244600"/>
                </a:lnTo>
                <a:close/>
              </a:path>
              <a:path w="944879" h="1244600">
                <a:moveTo>
                  <a:pt x="9525" y="9525"/>
                </a:moveTo>
                <a:lnTo>
                  <a:pt x="4762" y="9525"/>
                </a:lnTo>
                <a:lnTo>
                  <a:pt x="9525" y="4762"/>
                </a:lnTo>
                <a:lnTo>
                  <a:pt x="9525" y="9525"/>
                </a:lnTo>
                <a:close/>
              </a:path>
              <a:path w="944879" h="1244600">
                <a:moveTo>
                  <a:pt x="935037" y="9525"/>
                </a:moveTo>
                <a:lnTo>
                  <a:pt x="9525" y="9525"/>
                </a:lnTo>
                <a:lnTo>
                  <a:pt x="9525" y="4762"/>
                </a:lnTo>
                <a:lnTo>
                  <a:pt x="935037" y="4762"/>
                </a:lnTo>
                <a:lnTo>
                  <a:pt x="935037" y="9525"/>
                </a:lnTo>
                <a:close/>
              </a:path>
              <a:path w="944879" h="1244600">
                <a:moveTo>
                  <a:pt x="935037" y="1239837"/>
                </a:moveTo>
                <a:lnTo>
                  <a:pt x="935037" y="4762"/>
                </a:lnTo>
                <a:lnTo>
                  <a:pt x="939800" y="9525"/>
                </a:lnTo>
                <a:lnTo>
                  <a:pt x="944562" y="9525"/>
                </a:lnTo>
                <a:lnTo>
                  <a:pt x="944562" y="1235075"/>
                </a:lnTo>
                <a:lnTo>
                  <a:pt x="939800" y="1235075"/>
                </a:lnTo>
                <a:lnTo>
                  <a:pt x="935037" y="1239837"/>
                </a:lnTo>
                <a:close/>
              </a:path>
              <a:path w="944879" h="1244600">
                <a:moveTo>
                  <a:pt x="944562" y="9525"/>
                </a:moveTo>
                <a:lnTo>
                  <a:pt x="939800" y="9525"/>
                </a:lnTo>
                <a:lnTo>
                  <a:pt x="935037" y="4762"/>
                </a:lnTo>
                <a:lnTo>
                  <a:pt x="944562" y="4762"/>
                </a:lnTo>
                <a:lnTo>
                  <a:pt x="944562" y="9525"/>
                </a:lnTo>
                <a:close/>
              </a:path>
              <a:path w="944879" h="1244600">
                <a:moveTo>
                  <a:pt x="9525" y="1239837"/>
                </a:moveTo>
                <a:lnTo>
                  <a:pt x="4762" y="1235075"/>
                </a:lnTo>
                <a:lnTo>
                  <a:pt x="9525" y="1235075"/>
                </a:lnTo>
                <a:lnTo>
                  <a:pt x="9525" y="1239837"/>
                </a:lnTo>
                <a:close/>
              </a:path>
              <a:path w="944879" h="1244600">
                <a:moveTo>
                  <a:pt x="935037" y="1239837"/>
                </a:moveTo>
                <a:lnTo>
                  <a:pt x="9525" y="1239837"/>
                </a:lnTo>
                <a:lnTo>
                  <a:pt x="9525" y="1235075"/>
                </a:lnTo>
                <a:lnTo>
                  <a:pt x="935037" y="1235075"/>
                </a:lnTo>
                <a:lnTo>
                  <a:pt x="935037" y="1239837"/>
                </a:lnTo>
                <a:close/>
              </a:path>
              <a:path w="944879" h="1244600">
                <a:moveTo>
                  <a:pt x="944562" y="1239837"/>
                </a:moveTo>
                <a:lnTo>
                  <a:pt x="935037" y="1239837"/>
                </a:lnTo>
                <a:lnTo>
                  <a:pt x="939800" y="1235075"/>
                </a:lnTo>
                <a:lnTo>
                  <a:pt x="944562" y="1235075"/>
                </a:lnTo>
                <a:lnTo>
                  <a:pt x="944562" y="1239837"/>
                </a:lnTo>
                <a:close/>
              </a:path>
            </a:pathLst>
          </a:custGeom>
          <a:solidFill>
            <a:srgbClr val="0EF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5100828" y="5434647"/>
            <a:ext cx="934719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2080" marR="59055" indent="-65405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latin typeface="微软雅黑"/>
                <a:cs typeface="微软雅黑"/>
              </a:rPr>
              <a:t>凭处方 存</a:t>
            </a:r>
            <a:r>
              <a:rPr dirty="0" sz="2100">
                <a:latin typeface="Calibri"/>
                <a:cs typeface="Calibri"/>
              </a:rPr>
              <a:t>3</a:t>
            </a:r>
            <a:r>
              <a:rPr dirty="0" sz="2100">
                <a:latin typeface="微软雅黑"/>
                <a:cs typeface="微软雅黑"/>
              </a:rPr>
              <a:t>年</a:t>
            </a:r>
            <a:endParaRPr sz="2100">
              <a:latin typeface="微软雅黑"/>
              <a:cs typeface="微软雅黑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※麻精一购</a:t>
            </a:r>
            <a:r>
              <a:rPr dirty="0" spc="-10"/>
              <a:t>销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3048" y="716915"/>
            <a:ext cx="41567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考点</a:t>
            </a:r>
            <a:r>
              <a:rPr dirty="0"/>
              <a:t>:</a:t>
            </a:r>
            <a:r>
              <a:rPr dirty="0"/>
              <a:t>麻醉药品和精神药品使</a:t>
            </a:r>
            <a:r>
              <a:rPr dirty="0" spc="-10"/>
              <a:t>用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2963" y="1335214"/>
          <a:ext cx="8058150" cy="552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9645"/>
                <a:gridCol w="1412875"/>
                <a:gridCol w="1898014"/>
                <a:gridCol w="2488565"/>
              </a:tblGrid>
              <a:tr h="4324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单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位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目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的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批准部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门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购买企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业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31519">
                <a:tc rowSpan="2">
                  <a:txBody>
                    <a:bodyPr/>
                    <a:lstStyle/>
                    <a:p>
                      <a:pPr marL="91440" marR="1085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生产企业生产普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通 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9781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麻精一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为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原料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国药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局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定点生产企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业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315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9781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精二为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原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料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省药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局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90805" marR="103505">
                        <a:lnSpc>
                          <a:spcPct val="100000"/>
                        </a:lnSpc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定点生产、定点批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发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企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业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91440" marR="1085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化妆品、油漆、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食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品非药品生产企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业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9781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以咖啡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因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为原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料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3306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科研、教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学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用精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麻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医疗机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构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麻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一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7495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市卫生行政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部 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门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凭印鉴卡向定点批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发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129029">
                <a:tc gridSpan="4">
                  <a:txBody>
                    <a:bodyPr/>
                    <a:lstStyle/>
                    <a:p>
                      <a:pPr algn="just" marL="91440" marR="3200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《印鉴卡》医疗机构名称、地址、医疗机构法人代表、医疗管理部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门 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负责人、药学部门负责人、采购人员等项目发生变更时，医疗机构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应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当在变更发生之日起</a:t>
                      </a: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3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日内到市级卫生行政部门办理变更手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续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92550">
                <a:tc gridSpan="4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抢救医院或定点批发紧急借用后，及时报所在市药监和卫生局备案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84505" y="1462405"/>
          <a:ext cx="7931784" cy="3438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3795"/>
                <a:gridCol w="1520190"/>
                <a:gridCol w="3152775"/>
                <a:gridCol w="2085975"/>
              </a:tblGrid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麻精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一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二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精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033144">
                <a:tc rowSpan="2">
                  <a:txBody>
                    <a:bodyPr/>
                    <a:lstStyle/>
                    <a:p>
                      <a:pPr marL="91440" marR="90805">
                        <a:lnSpc>
                          <a:spcPct val="109900"/>
                        </a:lnSpc>
                        <a:spcBef>
                          <a:spcPts val="400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生产批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发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企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业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专库储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存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59385">
                        <a:lnSpc>
                          <a:spcPct val="109900"/>
                        </a:lnSpc>
                        <a:spcBef>
                          <a:spcPts val="400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专人专帐、双人验收，联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网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报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警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99085">
                        <a:lnSpc>
                          <a:spcPct val="109900"/>
                        </a:lnSpc>
                        <a:spcBef>
                          <a:spcPts val="400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专库专柜专人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专 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账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581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90805" marR="264795">
                        <a:lnSpc>
                          <a:spcPct val="109900"/>
                        </a:lnSpc>
                        <a:spcBef>
                          <a:spcPts val="400"/>
                        </a:spcBef>
                      </a:pP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专用账册自药品有效期满之日起不少于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9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年，不合格药品县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 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监局批准监督销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毁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0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运输证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明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市药监批，效期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年（不跨年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）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无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需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25169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邮寄证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明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寄件单位向市药监局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9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一证一次有效、存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9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年</a:t>
                      </a:r>
                      <a:endParaRPr sz="1900">
                        <a:latin typeface="微软雅黑"/>
                        <a:cs typeface="微软雅黑"/>
                      </a:endParaRPr>
                    </a:p>
                  </a:txBody>
                  <a:tcPr marL="0" marR="0" marB="0" marT="793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180" y="531291"/>
            <a:ext cx="24726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※麻精一储存运</a:t>
            </a:r>
            <a:r>
              <a:rPr dirty="0" spc="-10"/>
              <a:t>输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8689" y="809942"/>
            <a:ext cx="1339215" cy="3600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b="0">
                <a:latin typeface="微软雅黑"/>
                <a:cs typeface="微软雅黑"/>
              </a:rPr>
              <a:t>【A型题</a:t>
            </a:r>
            <a:r>
              <a:rPr dirty="0" sz="2200" spc="-5" b="0">
                <a:latin typeface="微软雅黑"/>
                <a:cs typeface="微软雅黑"/>
              </a:rPr>
              <a:t>】</a:t>
            </a:r>
            <a:endParaRPr sz="22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840" y="1533207"/>
            <a:ext cx="7611109" cy="436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72390">
              <a:lnSpc>
                <a:spcPct val="150000"/>
              </a:lnSpc>
              <a:spcBef>
                <a:spcPts val="10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区域性批发企业需要就近向相邻的其他省内取得麻醉药 品使用资格的医疗机构销售麻醉药品，应当经</a:t>
            </a:r>
            <a:endParaRPr sz="2400">
              <a:latin typeface="微软雅黑"/>
              <a:cs typeface="微软雅黑"/>
            </a:endParaRPr>
          </a:p>
          <a:p>
            <a:pPr marL="300990" indent="-288925">
              <a:lnSpc>
                <a:spcPct val="100000"/>
              </a:lnSpc>
              <a:spcBef>
                <a:spcPts val="2015"/>
              </a:spcBef>
              <a:buSzPct val="95833"/>
              <a:buAutoNum type="alphaUcPeriod"/>
              <a:tabLst>
                <a:tab pos="30162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国家药品监督管理部门批准</a:t>
            </a:r>
            <a:endParaRPr sz="2400">
              <a:latin typeface="微软雅黑"/>
              <a:cs typeface="微软雅黑"/>
            </a:endParaRPr>
          </a:p>
          <a:p>
            <a:pPr marL="12700" marR="1522730">
              <a:lnSpc>
                <a:spcPct val="170000"/>
              </a:lnSpc>
              <a:buSzPct val="95833"/>
              <a:buAutoNum type="alphaUcPeriod"/>
              <a:tabLst>
                <a:tab pos="2781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批发企业所在地省级药品监督管理部门批准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C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.医疗机构所在地省级药品监督管理部门批准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01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D.批发企业所在地设区的市级药品监督管理部门批准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>
              <a:latin typeface="Times New Roman"/>
              <a:cs typeface="Times New Roman"/>
            </a:endParaRPr>
          </a:p>
          <a:p>
            <a:pPr marL="113157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solidFill>
                  <a:srgbClr val="FFFF00"/>
                </a:solidFill>
                <a:latin typeface="微软雅黑"/>
                <a:cs typeface="微软雅黑"/>
              </a:rPr>
              <a:t>答案：B</a:t>
            </a:r>
            <a:endParaRPr sz="20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8562" y="722541"/>
            <a:ext cx="34518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微软雅黑"/>
                <a:cs typeface="微软雅黑"/>
              </a:rPr>
              <a:t>考点:医疗用毒性药品使用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1362" y="1448473"/>
            <a:ext cx="7691755" cy="4384040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2000" b="1">
                <a:solidFill>
                  <a:srgbClr val="F1F1F1"/>
                </a:solidFill>
                <a:latin typeface="微软雅黑"/>
                <a:cs typeface="微软雅黑"/>
              </a:rPr>
              <a:t>§</a:t>
            </a:r>
            <a:r>
              <a:rPr dirty="0" sz="2000" spc="-10" b="1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具有毒性药品经营资格的零售，供应和调配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毒</a:t>
            </a:r>
            <a:endParaRPr sz="2000">
              <a:latin typeface="微软雅黑"/>
              <a:cs typeface="微软雅黑"/>
            </a:endParaRPr>
          </a:p>
          <a:p>
            <a:pPr marL="236854" marR="1604645">
              <a:lnSpc>
                <a:spcPct val="130000"/>
              </a:lnSpc>
            </a:pP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性药品时，凭盖有执业医师所在医疗机构公章处方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。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每次处方剂量不得超过二日极量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236854" marR="2053589" indent="-224790">
              <a:lnSpc>
                <a:spcPct val="130000"/>
              </a:lnSpc>
              <a:tabLst>
                <a:tab pos="295275" algn="l"/>
              </a:tabLst>
            </a:pPr>
            <a:r>
              <a:rPr dirty="0" sz="2000" b="1">
                <a:solidFill>
                  <a:srgbClr val="F1F1F1"/>
                </a:solidFill>
                <a:latin typeface="微软雅黑"/>
                <a:cs typeface="微软雅黑"/>
              </a:rPr>
              <a:t>§</a:t>
            </a:r>
            <a:r>
              <a:rPr dirty="0" sz="2000" b="1">
                <a:solidFill>
                  <a:srgbClr val="F1F1F1"/>
                </a:solidFill>
                <a:latin typeface="微软雅黑"/>
                <a:cs typeface="微软雅黑"/>
              </a:rPr>
              <a:t>		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处方未注明“生用”的毒性中药，应付炮制品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。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处方一次有效（麻精邮寄证明次有效）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 b="1">
                <a:solidFill>
                  <a:srgbClr val="F1F1F1"/>
                </a:solidFill>
                <a:latin typeface="微软雅黑"/>
                <a:cs typeface="微软雅黑"/>
              </a:rPr>
              <a:t>§</a:t>
            </a:r>
            <a:r>
              <a:rPr dirty="0" sz="2000" spc="-10" b="1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注射用</a:t>
            </a:r>
            <a:r>
              <a:rPr dirty="0" sz="2000" spc="-10">
                <a:solidFill>
                  <a:srgbClr val="F1F1F1"/>
                </a:solidFill>
                <a:latin typeface="微软雅黑"/>
                <a:cs typeface="微软雅黑"/>
              </a:rPr>
              <a:t>A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型肉毒毒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素</a:t>
            </a:r>
            <a:endParaRPr sz="2000">
              <a:latin typeface="微软雅黑"/>
              <a:cs typeface="微软雅黑"/>
            </a:endParaRPr>
          </a:p>
          <a:p>
            <a:pPr algn="just" marL="12700" marR="5080" indent="299720">
              <a:lnSpc>
                <a:spcPct val="130000"/>
              </a:lnSpc>
            </a:pP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生产（进口）企业指定批发企业（具经营医疗用毒性药品和生物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制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品经营资质）做为本企业的经营企业，经指定经营企业销售给有《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医 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疗机构执业许可证》的医疗机构或医疗美容机构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386715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药品零售企业不得销售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386715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生产和指定经营企业要建立</a:t>
            </a:r>
            <a:r>
              <a:rPr dirty="0" sz="2000" spc="-10">
                <a:solidFill>
                  <a:srgbClr val="F1F1F1"/>
                </a:solidFill>
                <a:latin typeface="微软雅黑"/>
                <a:cs typeface="微软雅黑"/>
              </a:rPr>
              <a:t>A</a:t>
            </a:r>
            <a:r>
              <a:rPr dirty="0" sz="2000">
                <a:solidFill>
                  <a:srgbClr val="F1F1F1"/>
                </a:solidFill>
                <a:latin typeface="微软雅黑"/>
                <a:cs typeface="微软雅黑"/>
              </a:rPr>
              <a:t>型肉毒毒素购进、销售台账</a:t>
            </a:r>
            <a:r>
              <a:rPr dirty="0" sz="2000" spc="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81216" y="565404"/>
            <a:ext cx="1955292" cy="1469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606971"/>
            <a:ext cx="8345170" cy="5143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00050">
              <a:lnSpc>
                <a:spcPct val="139900"/>
              </a:lnSpc>
              <a:spcBef>
                <a:spcPts val="10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一、毒性药品品种由国务院卫生主管部门会同国药监规定。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披金①戴银②一天仙③，</a:t>
            </a:r>
            <a:r>
              <a:rPr dirty="0" sz="2400" spc="-15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半升半降④黄白钱⑤。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川南狼⑥，闹粉娘⑦，</a:t>
            </a:r>
            <a:r>
              <a:rPr dirty="0" sz="2400" spc="-105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遂草⑧炒豆⑨熬酥⑩糖。</a:t>
            </a:r>
            <a:endParaRPr sz="2400">
              <a:latin typeface="微软雅黑"/>
              <a:cs typeface="微软雅黑"/>
            </a:endParaRPr>
          </a:p>
          <a:p>
            <a:pPr marL="12700" marR="309880">
              <a:lnSpc>
                <a:spcPct val="1399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注：①披金：砒石（红砒、白砒），砒霜，洋金花、生千金 子。</a:t>
            </a:r>
            <a:r>
              <a:rPr dirty="0" sz="2400" spc="-3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②银：水银。</a:t>
            </a:r>
            <a:r>
              <a:rPr dirty="0" sz="2400" spc="-3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③一天仙：雪山一支蒿，生天仙子。④  半升半降：生半夏、红升丹、斑蝥、白降丹。⑤黄白钱：生 藤黄、雄黄、生白附子、生附子、生马钱子。</a:t>
            </a:r>
            <a:r>
              <a:rPr dirty="0" sz="2400" spc="-10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⑥川南狼：生 川乌、生南星、生狼毒。</a:t>
            </a:r>
            <a:r>
              <a:rPr dirty="0" sz="2400" spc="-10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⑦闹粉娘：闹阳花、红粉、轻粉、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青娘虫、红娘虫。⑧遂草：生甘遂，生草乌。</a:t>
            </a:r>
            <a:r>
              <a:rPr dirty="0" sz="2400" spc="-9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⑨豆：生巴豆。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⑩酥：蟾酥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601256"/>
            <a:ext cx="7757159" cy="496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106805" algn="l"/>
                <a:tab pos="1196975" algn="l"/>
                <a:tab pos="2901315" algn="l"/>
                <a:tab pos="3725545" algn="l"/>
                <a:tab pos="4820285" algn="l"/>
                <a:tab pos="5215255" algn="l"/>
                <a:tab pos="621982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去乙酰毛花甙丙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阿托品	、洋地黄毒甙</a:t>
            </a:r>
            <a:r>
              <a:rPr dirty="0" sz="2400" spc="-3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r>
              <a:rPr dirty="0" sz="2400" spc="-3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氢溴酸后马 托品、	三氧化二砷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、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毛果芸香碱	、升汞、	水杨酸毒扁 豆碱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、		亚砷酸钾、	氢溴酸东莨菪碱	、士的宁</a:t>
            </a:r>
            <a:r>
              <a:rPr dirty="0" sz="2400" spc="-3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FF"/>
                </a:solidFill>
                <a:latin typeface="微软雅黑"/>
                <a:cs typeface="微软雅黑"/>
              </a:rPr>
              <a:t>、</a:t>
            </a:r>
            <a:r>
              <a:rPr dirty="0" sz="2400" spc="-30">
                <a:solidFill>
                  <a:srgbClr val="FFFFFF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FF"/>
                </a:solidFill>
                <a:latin typeface="微软雅黑"/>
                <a:cs typeface="微软雅黑"/>
              </a:rPr>
              <a:t>亚砷 酸注射液、</a:t>
            </a:r>
            <a:r>
              <a:rPr dirty="0" sz="2400" spc="-10">
                <a:solidFill>
                  <a:srgbClr val="FFFFFF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FF"/>
                </a:solidFill>
                <a:latin typeface="微软雅黑"/>
                <a:cs typeface="微软雅黑"/>
              </a:rPr>
              <a:t>A型肉毒毒素及其制剂。</a:t>
            </a:r>
            <a:endParaRPr sz="2400">
              <a:latin typeface="微软雅黑"/>
              <a:cs typeface="微软雅黑"/>
            </a:endParaRPr>
          </a:p>
          <a:p>
            <a:pPr marL="12700" marR="151130" indent="36068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除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亚砷酸注射液、A型肉毒毒素制剂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以外的毒性药品西 药品种是指原料药；</a:t>
            </a:r>
            <a:endParaRPr sz="2400">
              <a:latin typeface="微软雅黑"/>
              <a:cs typeface="微软雅黑"/>
            </a:endParaRPr>
          </a:p>
          <a:p>
            <a:pPr marL="462915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中药品种是指原药材和饮片，不含制剂。</a:t>
            </a:r>
            <a:endParaRPr sz="2400">
              <a:latin typeface="微软雅黑"/>
              <a:cs typeface="微软雅黑"/>
            </a:endParaRPr>
          </a:p>
          <a:p>
            <a:pPr marL="12700" marR="60960" indent="36068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毒性药品的西药品种士的宁、阿托品、毛果芸香碱等包 括其盐类化合物。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697865"/>
            <a:ext cx="64998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微软雅黑"/>
                <a:cs typeface="微软雅黑"/>
              </a:rPr>
              <a:t>考点:药品类易制毒化学品（属于第一类易制毒）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303655"/>
            <a:ext cx="7635875" cy="5222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 b="1">
                <a:solidFill>
                  <a:srgbClr val="FFFF00"/>
                </a:solidFill>
                <a:latin typeface="微软雅黑"/>
                <a:cs typeface="微软雅黑"/>
              </a:rPr>
              <a:t>※ </a:t>
            </a:r>
            <a:r>
              <a:rPr dirty="0" sz="2200" b="1">
                <a:solidFill>
                  <a:srgbClr val="FFFF00"/>
                </a:solidFill>
                <a:latin typeface="微软雅黑"/>
                <a:cs typeface="微软雅黑"/>
              </a:rPr>
              <a:t>目</a:t>
            </a:r>
            <a:r>
              <a:rPr dirty="0" sz="2200" spc="-5" b="1">
                <a:solidFill>
                  <a:srgbClr val="FFFF00"/>
                </a:solidFill>
                <a:latin typeface="微软雅黑"/>
                <a:cs typeface="微软雅黑"/>
              </a:rPr>
              <a:t>录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845"/>
              </a:spcBef>
              <a:tabLst>
                <a:tab pos="1656714" algn="l"/>
              </a:tabLst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①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 麦角酸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；	② 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麦角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胺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；③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麦角新碱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；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④</a:t>
            </a:r>
            <a:r>
              <a:rPr dirty="0" sz="2200" spc="-10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麻黄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素、伪麻黄素、消旋麻黄素、去甲麻黄素</a:t>
            </a:r>
            <a:r>
              <a:rPr dirty="0" sz="2200" spc="-5">
                <a:latin typeface="微软雅黑"/>
                <a:cs typeface="微软雅黑"/>
              </a:rPr>
              <a:t>、</a:t>
            </a:r>
            <a:endParaRPr sz="2200">
              <a:latin typeface="微软雅黑"/>
              <a:cs typeface="微软雅黑"/>
            </a:endParaRPr>
          </a:p>
          <a:p>
            <a:pPr marL="177800">
              <a:lnSpc>
                <a:spcPct val="100000"/>
              </a:lnSpc>
              <a:spcBef>
                <a:spcPts val="1580"/>
              </a:spcBef>
            </a:pP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甲基麻黄素、麻黄浸膏、麻黄浸膏粉等麻黄素类物质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  <a:p>
            <a:pPr marL="95250">
              <a:lnSpc>
                <a:spcPct val="100000"/>
              </a:lnSpc>
              <a:spcBef>
                <a:spcPts val="1580"/>
              </a:spcBef>
              <a:tabLst>
                <a:tab pos="3745865" algn="l"/>
              </a:tabLst>
            </a:pP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（麻黄素也称为麻黄碱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）	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包含盐类、单方、原料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dirty="0" sz="2200" spc="-5" b="1">
                <a:solidFill>
                  <a:srgbClr val="FFFF00"/>
                </a:solidFill>
                <a:latin typeface="微软雅黑"/>
                <a:cs typeface="微软雅黑"/>
              </a:rPr>
              <a:t>※</a:t>
            </a:r>
            <a:r>
              <a:rPr dirty="0" sz="2200" spc="-20" b="1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购买许可，《购用证明》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-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省药监，有效期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3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个月内次使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用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dirty="0" sz="2200" spc="-5" b="1">
                <a:solidFill>
                  <a:srgbClr val="FFFF00"/>
                </a:solidFill>
                <a:latin typeface="微软雅黑"/>
                <a:cs typeface="微软雅黑"/>
              </a:rPr>
              <a:t>※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生产、经营企业销售建立购买方档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案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dirty="0" sz="2200" spc="-5" b="1">
                <a:solidFill>
                  <a:srgbClr val="FFFF00"/>
                </a:solidFill>
                <a:latin typeface="微软雅黑"/>
                <a:cs typeface="微软雅黑"/>
              </a:rPr>
              <a:t>※</a:t>
            </a:r>
            <a:r>
              <a:rPr dirty="0" sz="2200" spc="-10" b="1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单方制剂和小包装麻黄素纳入麻醉药品销售渠道经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营</a:t>
            </a:r>
            <a:endParaRPr sz="2200">
              <a:latin typeface="微软雅黑"/>
              <a:cs typeface="微软雅黑"/>
            </a:endParaRPr>
          </a:p>
          <a:p>
            <a:pPr marL="12700" marR="5080">
              <a:lnSpc>
                <a:spcPct val="159800"/>
              </a:lnSpc>
            </a:pP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记忆：麦角麻黄去制毒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,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小麻单毒麻醉销；精麻才能批原料；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购 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买须有证明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601256"/>
            <a:ext cx="7642225" cy="496316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540"/>
              </a:spcBef>
              <a:tabLst>
                <a:tab pos="1349375" algn="l"/>
              </a:tabLst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考点	含特殊药品复方制剂</a:t>
            </a:r>
            <a:endParaRPr sz="2400">
              <a:latin typeface="微软雅黑"/>
              <a:cs typeface="微软雅黑"/>
            </a:endParaRPr>
          </a:p>
          <a:p>
            <a:pPr marL="12700" marR="54610">
              <a:lnSpc>
                <a:spcPct val="150000"/>
              </a:lnSpc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含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复方地芬诺酯片、复方甘草片、含麻醉药品和曲马多 口服复方制剂按处方药，按处方量销售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44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非处方一次不超过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5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个最小包装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44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只能批一次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44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含可待因复方口服液体制剂按精二管理，零售连锁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含羟考酮复方固体制剂单位含量超过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5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m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g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按精一。不超 过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5mg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按精二</a:t>
            </a:r>
            <a:endParaRPr sz="2400">
              <a:latin typeface="微软雅黑"/>
              <a:cs typeface="微软雅黑"/>
            </a:endParaRPr>
          </a:p>
          <a:p>
            <a:pPr marL="264795" indent="-252729">
              <a:lnSpc>
                <a:spcPct val="100000"/>
              </a:lnSpc>
              <a:spcBef>
                <a:spcPts val="1440"/>
              </a:spcBef>
              <a:buSzPct val="95833"/>
              <a:buAutoNum type="arabicPeriod"/>
              <a:tabLst>
                <a:tab pos="2654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生产批发禁用现金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869" y="772160"/>
            <a:ext cx="7903209" cy="276860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三、温馨提示：</a:t>
            </a:r>
            <a:endParaRPr sz="2400">
              <a:latin typeface="微软雅黑"/>
              <a:cs typeface="微软雅黑"/>
            </a:endParaRPr>
          </a:p>
          <a:p>
            <a:pPr marL="625475" indent="-34290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62547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工具齐全，提前准备</a:t>
            </a:r>
            <a:endParaRPr sz="2400">
              <a:latin typeface="微软雅黑"/>
              <a:cs typeface="微软雅黑"/>
            </a:endParaRPr>
          </a:p>
          <a:p>
            <a:pPr marL="12700" marR="5080" indent="19304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身份证、准考证、眼镜、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2B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铅笔、橡皮、签字笔、纸巾、 口罩、考试资料</a:t>
            </a:r>
            <a:endParaRPr sz="2400">
              <a:latin typeface="微软雅黑"/>
              <a:cs typeface="微软雅黑"/>
            </a:endParaRPr>
          </a:p>
          <a:p>
            <a:pPr marL="715645" indent="-342900">
              <a:lnSpc>
                <a:spcPct val="100000"/>
              </a:lnSpc>
              <a:spcBef>
                <a:spcPts val="1440"/>
              </a:spcBef>
              <a:buAutoNum type="arabicPeriod" startAt="2"/>
              <a:tabLst>
                <a:tab pos="71564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定两个闹钟，绝不能迟到呢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4242" y="624205"/>
            <a:ext cx="7892415" cy="4777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21765">
              <a:lnSpc>
                <a:spcPct val="100000"/>
              </a:lnSpc>
              <a:spcBef>
                <a:spcPts val="95"/>
              </a:spcBef>
            </a:pPr>
            <a:r>
              <a:rPr dirty="0" sz="2200" b="1">
                <a:solidFill>
                  <a:srgbClr val="FFFF00"/>
                </a:solidFill>
                <a:latin typeface="黑体"/>
                <a:cs typeface="黑体"/>
              </a:rPr>
              <a:t>※含麻黄碱类复方制</a:t>
            </a:r>
            <a:r>
              <a:rPr dirty="0" sz="2200" spc="-15" b="1">
                <a:solidFill>
                  <a:srgbClr val="FFFF00"/>
                </a:solidFill>
                <a:latin typeface="黑体"/>
                <a:cs typeface="黑体"/>
              </a:rPr>
              <a:t>剂</a:t>
            </a:r>
            <a:endParaRPr sz="2200">
              <a:latin typeface="黑体"/>
              <a:cs typeface="黑体"/>
            </a:endParaRPr>
          </a:p>
          <a:p>
            <a:pPr marL="95250">
              <a:lnSpc>
                <a:spcPct val="100000"/>
              </a:lnSpc>
              <a:spcBef>
                <a:spcPts val="1575"/>
              </a:spcBef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§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不得委托生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产</a:t>
            </a:r>
            <a:endParaRPr sz="2200">
              <a:latin typeface="微软雅黑"/>
              <a:cs typeface="微软雅黑"/>
            </a:endParaRPr>
          </a:p>
          <a:p>
            <a:pPr marL="12700" marR="5080" indent="175260">
              <a:lnSpc>
                <a:spcPct val="150000"/>
              </a:lnSpc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§</a:t>
            </a:r>
            <a:r>
              <a:rPr dirty="0" sz="2200" spc="-85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单位剂量麻黄碱类药物含量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＞30mg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的含麻黄碱类复方制剂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， 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列入必须凭处方销售的处方药。除处方药按处方剂量销售外</a:t>
            </a:r>
            <a:r>
              <a:rPr dirty="0" sz="2200" spc="-5">
                <a:latin typeface="微软雅黑"/>
                <a:cs typeface="微软雅黑"/>
              </a:rPr>
              <a:t>， 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一次销售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不得超过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2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个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最 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小包装</a:t>
            </a: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195"/>
              </a:spcBef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§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药品零售企业销售应査验购买者的身份证，登记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§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零售</a:t>
            </a:r>
            <a:r>
              <a:rPr dirty="0" sz="2200">
                <a:solidFill>
                  <a:srgbClr val="FFFF00"/>
                </a:solidFill>
                <a:latin typeface="微软雅黑"/>
                <a:cs typeface="微软雅黑"/>
              </a:rPr>
              <a:t>不得开架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，专柜专人管理、专册登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记</a:t>
            </a:r>
            <a:endParaRPr sz="22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§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互联网不得零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售</a:t>
            </a:r>
            <a:endParaRPr sz="2200">
              <a:latin typeface="微软雅黑"/>
              <a:cs typeface="微软雅黑"/>
            </a:endParaRPr>
          </a:p>
          <a:p>
            <a:pPr marL="9525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§</a:t>
            </a:r>
            <a:r>
              <a:rPr dirty="0" sz="2200" spc="-70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具有蛋白同化制剂、肽类激素定点批发资质的企业方可经营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；</a:t>
            </a:r>
            <a:endParaRPr sz="2200">
              <a:latin typeface="微软雅黑"/>
              <a:cs typeface="微软雅黑"/>
            </a:endParaRPr>
          </a:p>
          <a:p>
            <a:pPr marL="9525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solidFill>
                  <a:srgbClr val="FFFF00"/>
                </a:solidFill>
                <a:latin typeface="微软雅黑"/>
                <a:cs typeface="微软雅黑"/>
              </a:rPr>
              <a:t>§ </a:t>
            </a:r>
            <a:r>
              <a:rPr dirty="0" sz="2200">
                <a:solidFill>
                  <a:srgbClr val="F1F1F1"/>
                </a:solidFill>
                <a:latin typeface="微软雅黑"/>
                <a:cs typeface="微软雅黑"/>
              </a:rPr>
              <a:t>除个人合法禁用现金</a:t>
            </a:r>
            <a:r>
              <a:rPr dirty="0" sz="2200" spc="-5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2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53402" y="1630222"/>
          <a:ext cx="7657465" cy="3000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7825"/>
                <a:gridCol w="1927860"/>
                <a:gridCol w="1647189"/>
                <a:gridCol w="2415540"/>
              </a:tblGrid>
              <a:tr h="487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类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别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说明书标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签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876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特殊管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理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精麻毒易制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毒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‘运动员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慎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baseline="9722" sz="3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、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用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”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患者为运动员时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，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52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45085" marR="154940" indent="195580">
                        <a:lnSpc>
                          <a:spcPct val="120000"/>
                        </a:lnSpc>
                        <a:spcBef>
                          <a:spcPts val="350"/>
                        </a:spcBef>
                      </a:pPr>
                      <a:r>
                        <a:rPr dirty="0" sz="2000" spc="-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蛋白同化制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剂 </a:t>
                      </a: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肽类激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素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严格管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理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进一步核对无误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方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211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可调剂，提供详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细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82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55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10761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处方药管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理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其他含兴奋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药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品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81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2000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用药指导</a:t>
                      </a:r>
                      <a:r>
                        <a:rPr dirty="0" sz="2000" spc="5">
                          <a:solidFill>
                            <a:srgbClr val="F1F1F1"/>
                          </a:solidFill>
                          <a:latin typeface="微软雅黑"/>
                          <a:cs typeface="微软雅黑"/>
                        </a:rPr>
                        <a:t>。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2000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胰岛素凭处方零</a:t>
                      </a:r>
                      <a:r>
                        <a:rPr dirty="0" sz="2000" spc="5">
                          <a:solidFill>
                            <a:srgbClr val="FFFF00"/>
                          </a:solidFill>
                          <a:latin typeface="微软雅黑"/>
                          <a:cs typeface="微软雅黑"/>
                        </a:rPr>
                        <a:t>售</a:t>
                      </a:r>
                      <a:endParaRPr sz="2000">
                        <a:latin typeface="微软雅黑"/>
                        <a:cs typeface="微软雅黑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6881" y="951839"/>
            <a:ext cx="17081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考点</a:t>
            </a:r>
            <a:r>
              <a:rPr dirty="0"/>
              <a:t>:</a:t>
            </a:r>
            <a:r>
              <a:rPr dirty="0"/>
              <a:t>兴奋</a:t>
            </a:r>
            <a:r>
              <a:rPr dirty="0" spc="-10"/>
              <a:t>剂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27" y="564312"/>
            <a:ext cx="7922259" cy="576199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FFFF66"/>
                </a:solidFill>
                <a:latin typeface="微软雅黑"/>
                <a:cs typeface="微软雅黑"/>
              </a:rPr>
              <a:t>【A型题】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关于注射用A型肉毒毒素管理的说法，正确的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是</a:t>
            </a:r>
            <a:endParaRPr sz="2400">
              <a:latin typeface="微软雅黑"/>
              <a:cs typeface="微软雅黑"/>
            </a:endParaRPr>
          </a:p>
          <a:p>
            <a:pPr marL="12700" marR="83820">
              <a:lnSpc>
                <a:spcPct val="150000"/>
              </a:lnSpc>
              <a:buSzPct val="95833"/>
              <a:buAutoNum type="alphaUcPeriod"/>
              <a:tabLst>
                <a:tab pos="30162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只有药品零售连锁企业才能经营注射用A型肉毒毒素，非 连锁药品零售企业不得经营</a:t>
            </a:r>
            <a:endParaRPr sz="2400">
              <a:latin typeface="微软雅黑"/>
              <a:cs typeface="微软雅黑"/>
            </a:endParaRPr>
          </a:p>
          <a:p>
            <a:pPr marL="12700" marR="107950">
              <a:lnSpc>
                <a:spcPct val="150000"/>
              </a:lnSpc>
              <a:buSzPct val="95833"/>
              <a:buAutoNum type="alphaUcPeriod"/>
              <a:tabLst>
                <a:tab pos="2781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注射用A型肉毒毒素只能销售至已取得《医疗机构执业许 可证》的医疗美容机构</a:t>
            </a:r>
            <a:endParaRPr sz="2400">
              <a:latin typeface="微软雅黑"/>
              <a:cs typeface="微软雅黑"/>
            </a:endParaRPr>
          </a:p>
          <a:p>
            <a:pPr marL="12700" marR="95250">
              <a:lnSpc>
                <a:spcPct val="150000"/>
              </a:lnSpc>
              <a:buSzPct val="95833"/>
              <a:buAutoNum type="alphaUcPeriod"/>
              <a:tabLst>
                <a:tab pos="2908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经营注射用A型肉毒毒素的药品批发企业应具有医疗用毒 性药品经营资质和生物制品经营资质</a:t>
            </a:r>
            <a:endParaRPr sz="2400">
              <a:latin typeface="微软雅黑"/>
              <a:cs typeface="微软雅黑"/>
            </a:endParaRPr>
          </a:p>
          <a:p>
            <a:pPr marL="318770" indent="-306705">
              <a:lnSpc>
                <a:spcPct val="100000"/>
              </a:lnSpc>
              <a:spcBef>
                <a:spcPts val="1440"/>
              </a:spcBef>
              <a:buSzPct val="95833"/>
              <a:buAutoNum type="alphaUcPeriod"/>
              <a:tabLst>
                <a:tab pos="31940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调配注射用A型肉毒毒素的处方应保存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3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年备查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Times New Roman"/>
              <a:cs typeface="Times New Roman"/>
            </a:endParaRPr>
          </a:p>
          <a:p>
            <a:pPr marL="480695">
              <a:lnSpc>
                <a:spcPct val="100000"/>
              </a:lnSpc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答案：C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5327" y="492925"/>
            <a:ext cx="7933690" cy="496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1605" indent="457200">
              <a:lnSpc>
                <a:spcPct val="150000"/>
              </a:lnSpc>
              <a:spcBef>
                <a:spcPts val="100"/>
              </a:spcBef>
              <a:tabLst>
                <a:tab pos="6209665" algn="l"/>
              </a:tabLst>
            </a:pPr>
            <a:r>
              <a:rPr dirty="0" sz="2400">
                <a:solidFill>
                  <a:srgbClr val="FFFF66"/>
                </a:solidFill>
                <a:latin typeface="微软雅黑"/>
                <a:cs typeface="微软雅黑"/>
              </a:rPr>
              <a:t>【A型题】</a:t>
            </a:r>
            <a:r>
              <a:rPr dirty="0" sz="2400" spc="-105">
                <a:solidFill>
                  <a:srgbClr val="FFFF66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根据《药品类易制毒化学品管理办法》，下 列小包装麻黄素的销售行为，违反规定的是(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  <a:buSzPct val="95833"/>
              <a:buAutoNum type="alphaUcPeriod"/>
              <a:tabLst>
                <a:tab pos="30162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戊麻醉药品区域性批发企业将其销售给乙麻醉药品区域性 批发企业</a:t>
            </a:r>
            <a:endParaRPr sz="2400">
              <a:latin typeface="微软雅黑"/>
              <a:cs typeface="微软雅黑"/>
            </a:endParaRPr>
          </a:p>
          <a:p>
            <a:pPr marL="12700" marR="28575">
              <a:lnSpc>
                <a:spcPct val="150000"/>
              </a:lnSpc>
              <a:buSzPct val="95833"/>
              <a:buAutoNum type="alphaUcPeriod"/>
              <a:tabLst>
                <a:tab pos="2781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甲药品类易制毒化学品生产企业将生产的该药品销售给乙 麻醉药品全国性批发企业</a:t>
            </a:r>
            <a:endParaRPr sz="2400">
              <a:latin typeface="微软雅黑"/>
              <a:cs typeface="微软雅黑"/>
            </a:endParaRPr>
          </a:p>
          <a:p>
            <a:pPr marL="12700" marR="15875">
              <a:lnSpc>
                <a:spcPct val="150000"/>
              </a:lnSpc>
              <a:buSzPct val="95833"/>
              <a:buAutoNum type="alphaUcPeriod"/>
              <a:tabLst>
                <a:tab pos="290830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丙麻醉药品全国性批发企业将其销售给丁麻醉药品区域性 批发企业</a:t>
            </a:r>
            <a:endParaRPr sz="2400">
              <a:latin typeface="微软雅黑"/>
              <a:cs typeface="微软雅黑"/>
            </a:endParaRPr>
          </a:p>
          <a:p>
            <a:pPr marL="318770" indent="-306705">
              <a:lnSpc>
                <a:spcPct val="100000"/>
              </a:lnSpc>
              <a:spcBef>
                <a:spcPts val="1440"/>
              </a:spcBef>
              <a:buSzPct val="95833"/>
              <a:buAutoNum type="alphaUcPeriod"/>
              <a:tabLst>
                <a:tab pos="31940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庚麻醉药品区域性批发企业将其销售给获得购用证明的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5327" y="5613565"/>
            <a:ext cx="18542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教学科研单位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9921" y="5823165"/>
            <a:ext cx="11544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答案：A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601256"/>
            <a:ext cx="7340600" cy="5569585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多选题：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  <a:tabLst>
                <a:tab pos="36696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根据《关于加强含麻黄碱类复方制剂管理有关事宜的通 知》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(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国食药监办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(2012)260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号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药品零售企业销售含麻 黄碱类复方制剂时应（	）。</a:t>
            </a:r>
            <a:endParaRPr sz="2400">
              <a:latin typeface="微软雅黑"/>
              <a:cs typeface="微软雅黑"/>
            </a:endParaRPr>
          </a:p>
          <a:p>
            <a:pPr algn="just" marL="12700" marR="5564505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A．设置专柜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B．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开架销售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C．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专册登记 D．专人管理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247015">
              <a:lnSpc>
                <a:spcPct val="100000"/>
              </a:lnSpc>
              <a:spcBef>
                <a:spcPts val="2650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答案</a:t>
            </a:r>
            <a:r>
              <a:rPr dirty="0" sz="2400" spc="-5">
                <a:solidFill>
                  <a:srgbClr val="FFFF00"/>
                </a:solidFill>
                <a:latin typeface="微软雅黑"/>
                <a:cs typeface="微软雅黑"/>
              </a:rPr>
              <a:t>：ACD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104" y="585978"/>
            <a:ext cx="7771130" cy="496316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FFFF66"/>
                </a:solidFill>
                <a:latin typeface="微软雅黑"/>
                <a:cs typeface="微软雅黑"/>
              </a:rPr>
              <a:t>【</a:t>
            </a:r>
            <a:r>
              <a:rPr dirty="0" sz="2400" spc="-5">
                <a:solidFill>
                  <a:srgbClr val="FFFF66"/>
                </a:solidFill>
                <a:latin typeface="微软雅黑"/>
                <a:cs typeface="微软雅黑"/>
              </a:rPr>
              <a:t>B</a:t>
            </a:r>
            <a:r>
              <a:rPr dirty="0" sz="2400">
                <a:solidFill>
                  <a:srgbClr val="FFFF66"/>
                </a:solidFill>
                <a:latin typeface="微软雅黑"/>
                <a:cs typeface="微软雅黑"/>
              </a:rPr>
              <a:t>型题】</a:t>
            </a:r>
            <a:endParaRPr sz="2400">
              <a:latin typeface="微软雅黑"/>
              <a:cs typeface="微软雅黑"/>
            </a:endParaRPr>
          </a:p>
          <a:p>
            <a:pPr marL="621665" marR="1148715" indent="-68580">
              <a:lnSpc>
                <a:spcPct val="150000"/>
              </a:lnSpc>
              <a:tabLst>
                <a:tab pos="36061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A.单味罂粟壳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B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.复方磷酸可待因溶液  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C.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按非处方药管理的含麻黄碱类复方制剂</a:t>
            </a:r>
            <a:endParaRPr sz="2400">
              <a:latin typeface="微软雅黑"/>
              <a:cs typeface="微软雅黑"/>
            </a:endParaRPr>
          </a:p>
          <a:p>
            <a:pPr marL="621665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D.复方甘草片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  <a:buSzPct val="95833"/>
              <a:buAutoNum type="arabicPeriod" startAt="29"/>
              <a:tabLst>
                <a:tab pos="443865" algn="l"/>
                <a:tab pos="25520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药品零售企业应当查验购买者身份证并对姓名和身份证 号予以登记的是(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  <a:buSzPct val="95833"/>
              <a:buAutoNum type="arabicPeriod" startAt="29"/>
              <a:tabLst>
                <a:tab pos="443865" algn="l"/>
                <a:tab pos="40760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不属于麻醉药品和精神药品，但按处方药管理，药品零 售企业必须凭处方调剂的是(	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443230" indent="-431165">
              <a:lnSpc>
                <a:spcPct val="100000"/>
              </a:lnSpc>
              <a:spcBef>
                <a:spcPts val="1440"/>
              </a:spcBef>
              <a:buSzPct val="95833"/>
              <a:buAutoNum type="arabicPeriod" startAt="29"/>
              <a:tabLst>
                <a:tab pos="443865" algn="l"/>
              </a:tabLst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按第二类精神药品管理，必须凭精神药品专用处方才能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104" y="5706617"/>
            <a:ext cx="1346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调剂的是(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6704" y="5706617"/>
            <a:ext cx="2227580" cy="681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585"/>
              </a:lnSpc>
              <a:spcBef>
                <a:spcPts val="100"/>
              </a:spcBef>
            </a:pP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)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  <a:p>
            <a:pPr marL="492125">
              <a:lnSpc>
                <a:spcPts val="2585"/>
              </a:lnSpc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答案：C</a:t>
            </a:r>
            <a:r>
              <a:rPr dirty="0" sz="2400" spc="-55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D</a:t>
            </a:r>
            <a:r>
              <a:rPr dirty="0" sz="2400" spc="-45">
                <a:solidFill>
                  <a:srgbClr val="FFFF00"/>
                </a:solidFill>
                <a:latin typeface="微软雅黑"/>
                <a:cs typeface="微软雅黑"/>
              </a:rPr>
              <a:t> </a:t>
            </a: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B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362" y="601256"/>
            <a:ext cx="7719059" cy="441452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特殊管理药品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分门别类，找到归属</a:t>
            </a:r>
            <a:endParaRPr sz="2400">
              <a:latin typeface="微软雅黑"/>
              <a:cs typeface="微软雅黑"/>
            </a:endParaRPr>
          </a:p>
          <a:p>
            <a:pPr marL="12700" marR="1602740">
              <a:lnSpc>
                <a:spcPct val="150000"/>
              </a:lnSpc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重点麻精一的定点生产、批发、精二零售连锁 复方制剂：掌握特殊的</a:t>
            </a:r>
            <a:endParaRPr sz="24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95"/>
              </a:spcBef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指定生毒批肉毒，肉毒不零售</a:t>
            </a:r>
            <a:endParaRPr sz="2400">
              <a:latin typeface="微软雅黑"/>
              <a:cs typeface="微软雅黑"/>
            </a:endParaRPr>
          </a:p>
          <a:p>
            <a:pPr marL="12700" marR="5080">
              <a:lnSpc>
                <a:spcPct val="150000"/>
              </a:lnSpc>
            </a:pPr>
            <a:r>
              <a:rPr dirty="0" sz="2400">
                <a:solidFill>
                  <a:srgbClr val="FFFF00"/>
                </a:solidFill>
                <a:latin typeface="微软雅黑"/>
                <a:cs typeface="微软雅黑"/>
              </a:rPr>
              <a:t>麦角麻黄去制毒,小麻单毒麻醉销；精麻才能批原料；购买 须有证明。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339" y="431164"/>
            <a:ext cx="735965" cy="4514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FFFF00"/>
                </a:solidFill>
                <a:latin typeface="微软雅黑"/>
                <a:cs typeface="微软雅黑"/>
              </a:rPr>
              <a:t>考</a:t>
            </a:r>
            <a:r>
              <a:rPr dirty="0" sz="2800" spc="-5">
                <a:solidFill>
                  <a:srgbClr val="FFFF00"/>
                </a:solidFill>
                <a:latin typeface="微软雅黑"/>
                <a:cs typeface="微软雅黑"/>
              </a:rPr>
              <a:t>点</a:t>
            </a:r>
            <a:endParaRPr sz="28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5150" y="1184795"/>
            <a:ext cx="12446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00FF00"/>
                </a:solidFill>
                <a:latin typeface="微软雅黑"/>
                <a:cs typeface="微软雅黑"/>
              </a:rPr>
              <a:t>一、标识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5150" y="1623580"/>
            <a:ext cx="7898130" cy="496316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二、相关年限</a:t>
            </a:r>
            <a:endParaRPr sz="2400">
              <a:latin typeface="微软雅黑"/>
              <a:cs typeface="微软雅黑"/>
            </a:endParaRPr>
          </a:p>
          <a:p>
            <a:pPr marL="265430" marR="5187315">
              <a:lnSpc>
                <a:spcPct val="150000"/>
              </a:lnSpc>
            </a:pP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三、法的基本概念 四、特殊管理药品</a:t>
            </a:r>
            <a:endParaRPr sz="2400">
              <a:latin typeface="微软雅黑"/>
              <a:cs typeface="微软雅黑"/>
            </a:endParaRPr>
          </a:p>
          <a:p>
            <a:pPr marL="265430" marR="5080">
              <a:lnSpc>
                <a:spcPct val="150000"/>
              </a:lnSpc>
            </a:pP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五、分级分类管理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：抗菌药、生产药品变更、职业化检 查员分类、医药招采信用分类、分类采购、药品质量监 督检验分类、药品与医疗器械召回管理、医疗器械分类、 保健食品备案与注册、化妆品分类管理、药品注册与批 准文号、医疗机构制剂注册、野生药材物种分级、中药 保护品种处方与非处方分类管理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3339" y="428624"/>
            <a:ext cx="838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0">
                <a:solidFill>
                  <a:srgbClr val="00FF00"/>
                </a:solidFill>
                <a:latin typeface="微软雅黑"/>
                <a:cs typeface="微软雅黑"/>
              </a:rPr>
              <a:t>考</a:t>
            </a:r>
            <a:r>
              <a:rPr dirty="0" sz="3200" spc="5" b="0">
                <a:solidFill>
                  <a:srgbClr val="00FF00"/>
                </a:solidFill>
                <a:latin typeface="微软雅黑"/>
                <a:cs typeface="微软雅黑"/>
              </a:rPr>
              <a:t>点</a:t>
            </a:r>
            <a:endParaRPr sz="32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980" y="947305"/>
            <a:ext cx="8255000" cy="5217160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六、范围</a:t>
            </a:r>
            <a:endParaRPr sz="2400">
              <a:latin typeface="微软雅黑"/>
              <a:cs typeface="微软雅黑"/>
            </a:endParaRPr>
          </a:p>
          <a:p>
            <a:pPr marL="355600" marR="5080" indent="-342900">
              <a:lnSpc>
                <a:spcPct val="120000"/>
              </a:lnSpc>
              <a:spcBef>
                <a:spcPts val="57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不得进入医保目录、不得进入基本药物目录，不得委托生产、 不得零售、不得互联网销售、处方药不得转换为非处方</a:t>
            </a:r>
            <a:endParaRPr sz="2400">
              <a:latin typeface="微软雅黑"/>
              <a:cs typeface="微软雅黑"/>
            </a:endParaRPr>
          </a:p>
          <a:p>
            <a:pPr marL="3556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药、不得作为乙类非处方、</a:t>
            </a:r>
            <a:endParaRPr sz="2400">
              <a:latin typeface="微软雅黑"/>
              <a:cs typeface="微软雅黑"/>
            </a:endParaRPr>
          </a:p>
          <a:p>
            <a:pPr marL="12700" marR="3357879">
              <a:lnSpc>
                <a:spcPct val="139900"/>
              </a:lnSpc>
              <a:spcBef>
                <a:spcPts val="5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遴选原则：乙类非处方药、基药目录 </a:t>
            </a:r>
            <a:r>
              <a:rPr dirty="0" sz="2400">
                <a:solidFill>
                  <a:srgbClr val="00FF00"/>
                </a:solidFill>
                <a:latin typeface="微软雅黑"/>
                <a:cs typeface="微软雅黑"/>
              </a:rPr>
              <a:t>七、具体板块</a:t>
            </a:r>
            <a:endParaRPr sz="2400">
              <a:latin typeface="微软雅黑"/>
              <a:cs typeface="微软雅黑"/>
            </a:endParaRPr>
          </a:p>
          <a:p>
            <a:pPr marL="355600" marR="292100" indent="-342900">
              <a:lnSpc>
                <a:spcPct val="120000"/>
              </a:lnSpc>
              <a:spcBef>
                <a:spcPts val="570"/>
              </a:spcBef>
            </a:pP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药品进出口管理、医保、短缺药、仿制药、上市持有人、不 良反应、飞行检查、药品标准、临床试验、药品注册、 零售连锁、互联网药品交易服务、G</a:t>
            </a:r>
            <a:r>
              <a:rPr dirty="0" sz="2400" spc="-5">
                <a:solidFill>
                  <a:srgbClr val="F1F1F1"/>
                </a:solidFill>
                <a:latin typeface="微软雅黑"/>
                <a:cs typeface="微软雅黑"/>
              </a:rPr>
              <a:t>S</a:t>
            </a:r>
            <a:r>
              <a:rPr dirty="0" sz="2400">
                <a:solidFill>
                  <a:srgbClr val="F1F1F1"/>
                </a:solidFill>
                <a:latin typeface="微软雅黑"/>
                <a:cs typeface="微软雅黑"/>
              </a:rPr>
              <a:t>P（批发与零售）、 医疗机构处方、中药饮片管理、说明书和标签、广告、 部门职责、执业药师管理</a:t>
            </a:r>
            <a:endParaRPr sz="24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7290" y="4517707"/>
            <a:ext cx="139700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800">
                <a:solidFill>
                  <a:srgbClr val="F1F1F1"/>
                </a:solidFill>
                <a:latin typeface="微软雅黑"/>
                <a:cs typeface="微软雅黑"/>
              </a:rPr>
              <a:t>中国医疗保障 官方标志：体 现机构属性的 场合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0268" y="1144524"/>
            <a:ext cx="2343912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9254" y="621817"/>
            <a:ext cx="12484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FF00"/>
                </a:solidFill>
              </a:rPr>
              <a:t>一、标</a:t>
            </a:r>
            <a:r>
              <a:rPr dirty="0" spc="-10">
                <a:solidFill>
                  <a:srgbClr val="00FF00"/>
                </a:solidFill>
              </a:rPr>
              <a:t>识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31884" y="621817"/>
            <a:ext cx="1860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FF00"/>
                </a:solidFill>
                <a:latin typeface="黑体"/>
                <a:cs typeface="黑体"/>
              </a:rPr>
              <a:t>医保机构标</a:t>
            </a:r>
            <a:r>
              <a:rPr dirty="0" sz="2400" spc="-10" b="1">
                <a:solidFill>
                  <a:srgbClr val="00FF00"/>
                </a:solidFill>
                <a:latin typeface="黑体"/>
                <a:cs typeface="黑体"/>
              </a:rPr>
              <a:t>识</a:t>
            </a:r>
            <a:endParaRPr sz="2400">
              <a:latin typeface="黑体"/>
              <a:cs typeface="黑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26508" y="1080516"/>
            <a:ext cx="2500884" cy="27310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86641" y="4219587"/>
            <a:ext cx="185610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5910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1F1F1"/>
                </a:solidFill>
                <a:latin typeface="微软雅黑"/>
                <a:cs typeface="微软雅黑"/>
              </a:rPr>
              <a:t>中国医疗保障 官方徽标：医保工 作人员个人身份的 场合</a:t>
            </a:r>
            <a:endParaRPr sz="18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2021-10-22T06:33:03Z</dcterms:created>
  <dcterms:modified xsi:type="dcterms:W3CDTF">2021-10-22T06:33:03Z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2021-10-21T00:00:00Z</vt:filetime>
  </property>
  <property fmtid="{D5CDD505-2E9C-101B-9397-08002B2CF9AE}" pid="3" name="Creator">
    <vt:lpwstr>WPS 演示</vt:lpwstr>
  </property>
  <property fmtid="{D5CDD505-2E9C-101B-9397-08002B2CF9AE}" pid="4" name="LastSaved">
    <vt:filetime>2021-10-22T00:00:00Z</vt:filetime>
  </property>
</Properties>
</file>